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67" r:id="rId4"/>
    <p:sldId id="268" r:id="rId5"/>
    <p:sldId id="269" r:id="rId6"/>
    <p:sldId id="272" r:id="rId7"/>
    <p:sldId id="257" r:id="rId8"/>
    <p:sldId id="260" r:id="rId9"/>
    <p:sldId id="261" r:id="rId10"/>
    <p:sldId id="262" r:id="rId11"/>
    <p:sldId id="264" r:id="rId12"/>
    <p:sldId id="265" r:id="rId13"/>
    <p:sldId id="270" r:id="rId14"/>
    <p:sldId id="263"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8" autoAdjust="0"/>
  </p:normalViewPr>
  <p:slideViewPr>
    <p:cSldViewPr>
      <p:cViewPr varScale="1">
        <p:scale>
          <a:sx n="103" d="100"/>
          <a:sy n="103" d="100"/>
        </p:scale>
        <p:origin x="117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D545A0-DD71-4D63-AE1A-B1B66E5EBDCA}"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4455D-C5A4-4302-9F87-5DB950DC1F67}" type="slidenum">
              <a:rPr lang="en-US" smtClean="0"/>
              <a:pPr/>
              <a:t>‹#›</a:t>
            </a:fld>
            <a:endParaRPr lang="en-US"/>
          </a:p>
        </p:txBody>
      </p:sp>
    </p:spTree>
    <p:extLst>
      <p:ext uri="{BB962C8B-B14F-4D97-AF65-F5344CB8AC3E}">
        <p14:creationId xmlns:p14="http://schemas.microsoft.com/office/powerpoint/2010/main" val="126279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Both"/>
            </a:pPr>
            <a:r>
              <a:rPr lang="en-US" dirty="0" smtClean="0"/>
              <a:t>Most productive ecosystem</a:t>
            </a:r>
          </a:p>
          <a:p>
            <a:pPr marL="228600" indent="-228600" eaLnBrk="1" hangingPunct="1">
              <a:spcBef>
                <a:spcPct val="0"/>
              </a:spcBef>
              <a:buFontTx/>
              <a:buAutoNum type="arabicParenBoth"/>
            </a:pPr>
            <a:r>
              <a:rPr lang="en-US" dirty="0" smtClean="0"/>
              <a:t> blue arrows show the general circulation pattern…. The shelf can be divided into 3 distinct domains the coastal, middle and outer based on </a:t>
            </a:r>
            <a:r>
              <a:rPr lang="en-US" dirty="0" err="1" smtClean="0"/>
              <a:t>hydrography</a:t>
            </a:r>
            <a:r>
              <a:rPr lang="en-US" dirty="0" smtClean="0"/>
              <a:t>. Each domain has distinct characteristics in terms of temperature, nutrients, PP. Largest PP seen near the shelf break and the vicinity of central front.  The RHS fig shows the </a:t>
            </a:r>
            <a:r>
              <a:rPr lang="en-US" dirty="0" err="1" smtClean="0"/>
              <a:t>aphy</a:t>
            </a:r>
            <a:r>
              <a:rPr lang="en-US" dirty="0" smtClean="0"/>
              <a:t> concentration.</a:t>
            </a:r>
          </a:p>
          <a:p>
            <a:pPr marL="228600" indent="-228600" eaLnBrk="1" hangingPunct="1">
              <a:spcBef>
                <a:spcPct val="0"/>
              </a:spcBef>
              <a:buFontTx/>
              <a:buAutoNum type="arabicParenBoth"/>
            </a:pPr>
            <a:r>
              <a:rPr lang="en-US" dirty="0" smtClean="0"/>
              <a:t> In recent decades the region has been subjected to large climatic fluctuations, which has caused rapid changes in the marine ecosystem. Cold-water, Arctic species have been replaced by organisms more indicative of temperate zones and reduced sea-ice cover has been proposed to favor a „pelagic‟ dominated ecosystem over the more typical „benthic‟ dominated ecosystem indicative of Arctic Ocean shelves including the Northern Bering Sea shelf [</a:t>
            </a:r>
            <a:r>
              <a:rPr lang="en-US" dirty="0" err="1" smtClean="0"/>
              <a:t>Piepenburg</a:t>
            </a:r>
            <a:r>
              <a:rPr lang="en-US" dirty="0" smtClean="0"/>
              <a:t>, 2005]. Extensive jellyfish populations have reoccurred [</a:t>
            </a:r>
            <a:r>
              <a:rPr lang="en-US" dirty="0" err="1" smtClean="0"/>
              <a:t>Napp</a:t>
            </a:r>
            <a:r>
              <a:rPr lang="en-US" dirty="0" smtClean="0"/>
              <a:t> et al., 2002], and the usual prominent </a:t>
            </a:r>
            <a:r>
              <a:rPr lang="en-US" dirty="0" err="1" smtClean="0"/>
              <a:t>coccolithophorid</a:t>
            </a:r>
            <a:r>
              <a:rPr lang="en-US" dirty="0" smtClean="0"/>
              <a:t> blooms of the southeastern Bering Sea [</a:t>
            </a:r>
            <a:r>
              <a:rPr lang="en-US" dirty="0" err="1" smtClean="0"/>
              <a:t>Merico</a:t>
            </a:r>
            <a:r>
              <a:rPr lang="en-US" dirty="0" smtClean="0"/>
              <a:t> et al., 2006; </a:t>
            </a:r>
            <a:r>
              <a:rPr lang="en-US" dirty="0" err="1" smtClean="0"/>
              <a:t>Stockwell</a:t>
            </a:r>
            <a:r>
              <a:rPr lang="en-US" dirty="0" smtClean="0"/>
              <a:t> et al., 2001] have been absent over the last few years. While most of these changes have been observed on the southeastern shelf, there is some evidence of change on the northern shelf as well [</a:t>
            </a:r>
            <a:r>
              <a:rPr lang="en-US" dirty="0" err="1" smtClean="0"/>
              <a:t>Grebmeier</a:t>
            </a:r>
            <a:r>
              <a:rPr lang="en-US" dirty="0" smtClean="0"/>
              <a:t> et al., 2006; Overland and </a:t>
            </a:r>
            <a:r>
              <a:rPr lang="en-US" dirty="0" err="1" smtClean="0"/>
              <a:t>Stabeno</a:t>
            </a:r>
            <a:r>
              <a:rPr lang="en-US" dirty="0" smtClean="0"/>
              <a:t>, 2004]. Many of these changes have been attributed to global climate change and recent fluctuations in sea ice extent [Hunt et al., 2002; Rho and </a:t>
            </a:r>
            <a:r>
              <a:rPr lang="en-US" dirty="0" err="1" smtClean="0"/>
              <a:t>Whitledge</a:t>
            </a:r>
            <a:r>
              <a:rPr lang="en-US" dirty="0" smtClean="0"/>
              <a:t>, 2007]. </a:t>
            </a:r>
          </a:p>
          <a:p>
            <a:pPr marL="228600" indent="-228600" eaLnBrk="1" hangingPunct="1">
              <a:spcBef>
                <a:spcPct val="0"/>
              </a:spcBef>
              <a:buFontTx/>
              <a:buAutoNum type="arabicParenBoth"/>
            </a:pPr>
            <a:r>
              <a:rPr lang="en-US" dirty="0" smtClean="0"/>
              <a:t> A need for both short- and long- term monitoring is thus needed to identify the mechanisms linking short- and long-term physical changes to ecosystem variability, with longer term monitoring being critical for understanding and predicting changes in this ecosystem [</a:t>
            </a:r>
            <a:r>
              <a:rPr lang="en-US" i="1" dirty="0" smtClean="0"/>
              <a:t>Sigler et al., 2010]. </a:t>
            </a:r>
            <a:r>
              <a:rPr lang="en-US" dirty="0" smtClean="0"/>
              <a:t>Remote sensing has considerable potential for monitoring and measuring the effects of such climate-driven changes on this ecosystem. </a:t>
            </a:r>
            <a:r>
              <a:rPr lang="en-US" i="1" dirty="0" smtClean="0"/>
              <a:t> </a:t>
            </a: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F9D80D-5218-4721-B37C-E33F5A527F56}"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116564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Both"/>
            </a:pPr>
            <a:r>
              <a:rPr lang="en-US" dirty="0" smtClean="0"/>
              <a:t>As examples, the LHS fig shows the PP from remote sensing in the Arctic , x-axis we have the years and y axis we have the PP, this </a:t>
            </a:r>
            <a:r>
              <a:rPr lang="en-US" dirty="0" err="1" smtClean="0"/>
              <a:t>stduy</a:t>
            </a:r>
            <a:r>
              <a:rPr lang="en-US" dirty="0" smtClean="0"/>
              <a:t> showed that the annual PP has increased in the Arctic in recent years which was correlated to open water area.</a:t>
            </a:r>
          </a:p>
          <a:p>
            <a:pPr marL="228600" indent="-228600" eaLnBrk="1" hangingPunct="1">
              <a:spcBef>
                <a:spcPct val="0"/>
              </a:spcBef>
              <a:buFontTx/>
              <a:buAutoNum type="arabicParenBoth"/>
            </a:pPr>
            <a:r>
              <a:rPr lang="en-US" dirty="0" smtClean="0"/>
              <a:t>Another example is the study in The Bering Sea using EOF orthogonal functions. We have the SST EOF mode and </a:t>
            </a:r>
            <a:r>
              <a:rPr lang="en-US" dirty="0" err="1" smtClean="0"/>
              <a:t>chl</a:t>
            </a:r>
            <a:r>
              <a:rPr lang="en-US" dirty="0" smtClean="0"/>
              <a:t> EOF mode and climate indices on the y-axis and years on the x-axis. This study showed that trends obtained from RS were correlated to that obtain from climatic indices. For e.g. the ICI which gives the winter ice cover in the study area, -</a:t>
            </a:r>
            <a:r>
              <a:rPr lang="en-US" dirty="0" err="1" smtClean="0"/>
              <a:t>ve</a:t>
            </a:r>
            <a:r>
              <a:rPr lang="en-US" dirty="0" smtClean="0"/>
              <a:t> values low ice cover, +</a:t>
            </a:r>
            <a:r>
              <a:rPr lang="en-US" dirty="0" err="1" smtClean="0"/>
              <a:t>ve</a:t>
            </a:r>
            <a:r>
              <a:rPr lang="en-US" dirty="0" smtClean="0"/>
              <a:t> values more ice cover, low ice cover +</a:t>
            </a:r>
            <a:r>
              <a:rPr lang="en-US" dirty="0" err="1" smtClean="0"/>
              <a:t>ve</a:t>
            </a:r>
            <a:r>
              <a:rPr lang="en-US" dirty="0" smtClean="0"/>
              <a:t> values of SST and high ice cover –</a:t>
            </a:r>
            <a:r>
              <a:rPr lang="en-US" dirty="0" err="1" smtClean="0"/>
              <a:t>ve</a:t>
            </a:r>
            <a:r>
              <a:rPr lang="en-US" dirty="0" smtClean="0"/>
              <a:t> values of SST.</a:t>
            </a:r>
          </a:p>
          <a:p>
            <a:pPr marL="228600" indent="-228600" eaLnBrk="1" hangingPunct="1">
              <a:spcBef>
                <a:spcPct val="0"/>
              </a:spcBef>
              <a:buFontTx/>
              <a:buAutoNum type="arabicParenBoth"/>
            </a:pPr>
            <a:r>
              <a:rPr lang="en-US" dirty="0" smtClean="0"/>
              <a:t> So RS serves as an important tool on our monitoring and predictive ability of this ecosystem however these results are depended on the accuracy of the products.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4AAD04-B75F-4124-8D97-3E7B67846AC7}"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262889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Both"/>
            </a:pPr>
            <a:r>
              <a:rPr lang="en-US" smtClean="0"/>
              <a:t>In the arctic large discrepancies between in-situ and satellite retrieved.</a:t>
            </a:r>
          </a:p>
          <a:p>
            <a:pPr marL="228600" indent="-228600" eaLnBrk="1" hangingPunct="1">
              <a:spcBef>
                <a:spcPct val="0"/>
              </a:spcBef>
              <a:buFontTx/>
              <a:buAutoNum type="arabicParenBoth"/>
            </a:pPr>
            <a:r>
              <a:rPr lang="en-US" smtClean="0"/>
              <a:t> In the bering sea for chlorophyll---some show chl overestimated others show chl underestimate. </a:t>
            </a:r>
          </a:p>
          <a:p>
            <a:pPr marL="228600" indent="-228600" eaLnBrk="1" hangingPunct="1">
              <a:spcBef>
                <a:spcPct val="0"/>
              </a:spcBef>
              <a:buFontTx/>
              <a:buAutoNum type="arabicParenBoth"/>
            </a:pPr>
            <a:r>
              <a:rPr lang="en-US" smtClean="0"/>
              <a:t> although the discrepancies in the arctic are known to a certain extent to be due to CODM and lower spaphy, but discrepancies in BS unknown as no studies have been done in BS.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617EB-469E-45D4-A5A6-A9708F87A093}"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99917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080D0-8EB8-4F51-ACD2-108F85A9556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080D0-8EB8-4F51-ACD2-108F85A9556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080D0-8EB8-4F51-ACD2-108F85A9556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080D0-8EB8-4F51-ACD2-108F85A9556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080D0-8EB8-4F51-ACD2-108F85A9556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080D0-8EB8-4F51-ACD2-108F85A9556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080D0-8EB8-4F51-ACD2-108F85A95569}"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080D0-8EB8-4F51-ACD2-108F85A95569}"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080D0-8EB8-4F51-ACD2-108F85A95569}"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080D0-8EB8-4F51-ACD2-108F85A9556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080D0-8EB8-4F51-ACD2-108F85A9556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5705-7DEA-44A9-ADB2-02E508ED50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080D0-8EB8-4F51-ACD2-108F85A95569}"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5705-7DEA-44A9-ADB2-02E508ED50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hyperlink" Target="http://seabass.gsfc.nasa.gov/" TargetMode="External"/><Relationship Id="rId7" Type="http://schemas.openxmlformats.org/officeDocument/2006/relationships/hyperlink" Target="http://oceancolor.gsfc.nasa.gov/" TargetMode="External"/><Relationship Id="rId2" Type="http://schemas.openxmlformats.org/officeDocument/2006/relationships/hyperlink" Target="http://www.nprb.org/bering-sea-project" TargetMode="External"/><Relationship Id="rId1" Type="http://schemas.openxmlformats.org/officeDocument/2006/relationships/slideLayout" Target="../slideLayouts/slideLayout7.xml"/><Relationship Id="rId6" Type="http://schemas.openxmlformats.org/officeDocument/2006/relationships/hyperlink" Target="http://www.esrl.noaa.gov/psd/" TargetMode="External"/><Relationship Id="rId5" Type="http://schemas.openxmlformats.org/officeDocument/2006/relationships/hyperlink" Target="https://nsidc.org/" TargetMode="External"/><Relationship Id="rId4" Type="http://schemas.openxmlformats.org/officeDocument/2006/relationships/hyperlink" Target="http://ladsweb.nascom.nasa.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09600" y="1143000"/>
            <a:ext cx="7924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20EB2"/>
                </a:solidFill>
                <a:effectLst/>
                <a:latin typeface="Times New Roman" pitchFamily="18" charset="0"/>
                <a:ea typeface="Calibri" pitchFamily="34" charset="0"/>
                <a:cs typeface="Times New Roman" pitchFamily="18" charset="0"/>
              </a:rPr>
              <a:t>Evaluation of Trends in Chlorophyll-a Concentration in Response to Climatic Variability in the Eastern Bering Sea from MODIS</a:t>
            </a:r>
            <a:endParaRPr kumimoji="0" lang="en-US" sz="2800" b="0" i="0" u="none" strike="noStrike" cap="none" normalizeH="0" baseline="0" dirty="0" smtClean="0">
              <a:ln>
                <a:noFill/>
              </a:ln>
              <a:solidFill>
                <a:srgbClr val="220EB2"/>
              </a:solidFill>
              <a:effectLst/>
              <a:latin typeface="Arial" pitchFamily="34" charset="0"/>
              <a:cs typeface="Arial" pitchFamily="34" charset="0"/>
            </a:endParaRPr>
          </a:p>
        </p:txBody>
      </p:sp>
      <p:sp>
        <p:nvSpPr>
          <p:cNvPr id="6" name="Rectangle 5"/>
          <p:cNvSpPr/>
          <p:nvPr/>
        </p:nvSpPr>
        <p:spPr>
          <a:xfrm>
            <a:off x="0" y="3139351"/>
            <a:ext cx="9144000" cy="1585049"/>
          </a:xfrm>
          <a:prstGeom prst="rect">
            <a:avLst/>
          </a:prstGeom>
        </p:spPr>
        <p:txBody>
          <a:bodyPr wrap="square">
            <a:spAutoFit/>
          </a:bodyPr>
          <a:lstStyle/>
          <a:p>
            <a:pPr algn="ctr"/>
            <a:r>
              <a:rPr lang="fi-FI" sz="2000" b="1" baseline="0" dirty="0" smtClean="0">
                <a:latin typeface="TimesNewRomanPSMT"/>
              </a:rPr>
              <a:t>Puneeta Naik</a:t>
            </a:r>
            <a:r>
              <a:rPr lang="fi-FI" sz="2000" baseline="30000" dirty="0" smtClean="0">
                <a:latin typeface="TimesNewRomanPSMT"/>
              </a:rPr>
              <a:t>a,b</a:t>
            </a:r>
            <a:r>
              <a:rPr lang="fi-FI" sz="2000" baseline="0" dirty="0" smtClean="0">
                <a:latin typeface="TimesNewRomanPSMT"/>
              </a:rPr>
              <a:t> and </a:t>
            </a:r>
            <a:r>
              <a:rPr lang="fi-FI" sz="2000" b="1" baseline="0" dirty="0" smtClean="0">
                <a:latin typeface="TimesNewRomanPSMT"/>
              </a:rPr>
              <a:t>Menghua </a:t>
            </a:r>
            <a:r>
              <a:rPr lang="fi-FI" sz="2000" b="1" baseline="0" dirty="0" err="1" smtClean="0">
                <a:latin typeface="TimesNewRomanPSMT"/>
              </a:rPr>
              <a:t>Wang</a:t>
            </a:r>
            <a:r>
              <a:rPr lang="fi-FI" sz="2000" baseline="30000" dirty="0" err="1" smtClean="0">
                <a:latin typeface="TimesNewRomanPSMT"/>
              </a:rPr>
              <a:t>a</a:t>
            </a:r>
            <a:endParaRPr lang="fi-FI" sz="2000" baseline="0" dirty="0" smtClean="0">
              <a:latin typeface="TimesNewRomanPSMT"/>
            </a:endParaRPr>
          </a:p>
          <a:p>
            <a:pPr algn="ctr">
              <a:spcBef>
                <a:spcPts val="600"/>
              </a:spcBef>
            </a:pPr>
            <a:r>
              <a:rPr lang="fi-FI" baseline="30000" dirty="0" smtClean="0">
                <a:latin typeface="TimesNewRomanPSMT"/>
              </a:rPr>
              <a:t>a</a:t>
            </a:r>
            <a:r>
              <a:rPr lang="en-US" baseline="0" dirty="0" smtClean="0">
                <a:latin typeface="TimesNewRomanPSMT"/>
              </a:rPr>
              <a:t>NOAA National Environmental Satellite, Data, and Information Service</a:t>
            </a:r>
          </a:p>
          <a:p>
            <a:pPr algn="ctr"/>
            <a:r>
              <a:rPr lang="en-US" baseline="0" dirty="0" smtClean="0">
                <a:latin typeface="TimesNewRomanPSMT"/>
              </a:rPr>
              <a:t>Center for Satellite Applications and Research</a:t>
            </a:r>
          </a:p>
          <a:p>
            <a:pPr algn="ctr"/>
            <a:r>
              <a:rPr lang="en-US" baseline="0" dirty="0" smtClean="0">
                <a:latin typeface="TimesNewRomanPSMT"/>
              </a:rPr>
              <a:t>College Park, MD 20740, USA</a:t>
            </a:r>
          </a:p>
          <a:p>
            <a:pPr algn="ctr"/>
            <a:r>
              <a:rPr lang="fi-FI" baseline="30000" dirty="0" smtClean="0">
                <a:latin typeface="TimesNewRomanPSMT"/>
              </a:rPr>
              <a:t>b</a:t>
            </a:r>
            <a:r>
              <a:rPr lang="en-US" baseline="0" dirty="0" smtClean="0">
                <a:latin typeface="TimesNewRomanPSMT"/>
              </a:rPr>
              <a:t>CIRA, Colorado State University, Fort Collins, CO 80523, USA</a:t>
            </a:r>
            <a:endParaRPr lang="en-US" dirty="0"/>
          </a:p>
        </p:txBody>
      </p:sp>
      <p:pic>
        <p:nvPicPr>
          <p:cNvPr id="7" name="Picture 24" descr="noaa3c"/>
          <p:cNvPicPr>
            <a:picLocks noChangeAspect="1" noChangeArrowheads="1"/>
          </p:cNvPicPr>
          <p:nvPr/>
        </p:nvPicPr>
        <p:blipFill>
          <a:blip r:embed="rId2" cstate="print"/>
          <a:srcRect/>
          <a:stretch>
            <a:fillRect/>
          </a:stretch>
        </p:blipFill>
        <p:spPr bwMode="auto">
          <a:xfrm>
            <a:off x="6172200" y="5410200"/>
            <a:ext cx="1205681" cy="1203960"/>
          </a:xfrm>
          <a:prstGeom prst="rect">
            <a:avLst/>
          </a:prstGeom>
          <a:noFill/>
        </p:spPr>
      </p:pic>
      <p:pic>
        <p:nvPicPr>
          <p:cNvPr id="8" name="Picture 7" descr="jpss log.png"/>
          <p:cNvPicPr>
            <a:picLocks noChangeAspect="1"/>
          </p:cNvPicPr>
          <p:nvPr/>
        </p:nvPicPr>
        <p:blipFill>
          <a:blip r:embed="rId3" cstate="print"/>
          <a:stretch>
            <a:fillRect/>
          </a:stretch>
        </p:blipFill>
        <p:spPr>
          <a:xfrm>
            <a:off x="7543800" y="5410200"/>
            <a:ext cx="1251279" cy="1203960"/>
          </a:xfrm>
          <a:prstGeom prst="rect">
            <a:avLst/>
          </a:prstGeom>
        </p:spPr>
      </p:pic>
      <p:pic>
        <p:nvPicPr>
          <p:cNvPr id="9" name="Picture 13" descr="star.png"/>
          <p:cNvPicPr>
            <a:picLocks noChangeAspect="1"/>
          </p:cNvPicPr>
          <p:nvPr/>
        </p:nvPicPr>
        <p:blipFill>
          <a:blip r:embed="rId4" cstate="print"/>
          <a:srcRect/>
          <a:stretch>
            <a:fillRect/>
          </a:stretch>
        </p:blipFill>
        <p:spPr bwMode="auto">
          <a:xfrm>
            <a:off x="4648200" y="5410200"/>
            <a:ext cx="1238456" cy="1203960"/>
          </a:xfrm>
          <a:prstGeom prst="rect">
            <a:avLst/>
          </a:prstGeom>
          <a:noFill/>
          <a:ln w="9525">
            <a:noFill/>
            <a:miter lim="800000"/>
            <a:headEnd/>
            <a:tailEnd/>
          </a:ln>
        </p:spPr>
      </p:pic>
      <p:sp>
        <p:nvSpPr>
          <p:cNvPr id="11" name="TextBox 10"/>
          <p:cNvSpPr txBox="1"/>
          <p:nvPr/>
        </p:nvSpPr>
        <p:spPr>
          <a:xfrm>
            <a:off x="0" y="0"/>
            <a:ext cx="9144000" cy="523220"/>
          </a:xfrm>
          <a:prstGeom prst="rect">
            <a:avLst/>
          </a:prstGeom>
          <a:noFill/>
        </p:spPr>
        <p:txBody>
          <a:bodyPr wrap="square" rtlCol="0">
            <a:spAutoFit/>
          </a:bodyPr>
          <a:lstStyle/>
          <a:p>
            <a:pPr lvl="0" algn="ctr"/>
            <a:r>
              <a:rPr lang="en-US" sz="2800" dirty="0" err="1" smtClean="0">
                <a:latin typeface="Times New Roman" pitchFamily="18" charset="0"/>
                <a:cs typeface="Times New Roman" pitchFamily="18" charset="0"/>
              </a:rPr>
              <a:t>CoRP</a:t>
            </a:r>
            <a:r>
              <a:rPr lang="en-US" sz="2800" dirty="0" smtClean="0">
                <a:latin typeface="Times New Roman" pitchFamily="18" charset="0"/>
                <a:cs typeface="Times New Roman" pitchFamily="18" charset="0"/>
              </a:rPr>
              <a:t> Science Symposium 2014</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0" name="TextBox 2"/>
          <p:cNvSpPr txBox="1">
            <a:spLocks noChangeArrowheads="1"/>
          </p:cNvSpPr>
          <p:nvPr/>
        </p:nvSpPr>
        <p:spPr bwMode="auto">
          <a:xfrm>
            <a:off x="228600" y="5562600"/>
            <a:ext cx="3962400" cy="972061"/>
          </a:xfrm>
          <a:prstGeom prst="rect">
            <a:avLst/>
          </a:prstGeom>
          <a:noFill/>
          <a:ln w="9525">
            <a:solidFill>
              <a:srgbClr val="FF0000"/>
            </a:solidFill>
            <a:miter lim="800000"/>
            <a:headEnd/>
            <a:tailEnd/>
          </a:ln>
        </p:spPr>
        <p:txBody>
          <a:bodyPr wrap="square">
            <a:prstTxWarp prst="textNoShape">
              <a:avLst/>
            </a:prstTxWarp>
            <a:spAutoFit/>
          </a:bodyPr>
          <a:lstStyle/>
          <a:p>
            <a:pPr marL="342900" indent="-342900">
              <a:lnSpc>
                <a:spcPct val="95000"/>
              </a:lnSpc>
            </a:pPr>
            <a:r>
              <a:rPr lang="en-US" sz="2000" b="1" dirty="0">
                <a:latin typeface="Calibri" pitchFamily="-111" charset="0"/>
              </a:rPr>
              <a:t>Acknowledgements:</a:t>
            </a:r>
            <a:r>
              <a:rPr lang="en-US" b="1" dirty="0" smtClean="0">
                <a:latin typeface="Calibri" pitchFamily="-111" charset="0"/>
              </a:rPr>
              <a:t> </a:t>
            </a:r>
            <a:r>
              <a:rPr lang="en-US" sz="2000" dirty="0" smtClean="0">
                <a:latin typeface="Calibri" pitchFamily="-111" charset="0"/>
              </a:rPr>
              <a:t>We thank Drs. </a:t>
            </a:r>
            <a:r>
              <a:rPr lang="en-US" sz="2000" dirty="0" err="1" smtClean="0">
                <a:latin typeface="Calibri" pitchFamily="-111" charset="0"/>
              </a:rPr>
              <a:t>Eurico</a:t>
            </a:r>
            <a:r>
              <a:rPr lang="en-US" sz="2000" dirty="0" smtClean="0">
                <a:latin typeface="Calibri" pitchFamily="-111" charset="0"/>
              </a:rPr>
              <a:t> </a:t>
            </a:r>
            <a:r>
              <a:rPr lang="en-US" sz="2000" dirty="0" err="1" smtClean="0">
                <a:latin typeface="Calibri" pitchFamily="-111" charset="0"/>
              </a:rPr>
              <a:t>D’Sa</a:t>
            </a:r>
            <a:r>
              <a:rPr lang="en-US" sz="2000" dirty="0" smtClean="0">
                <a:latin typeface="Calibri" pitchFamily="-111" charset="0"/>
              </a:rPr>
              <a:t> and Calvin </a:t>
            </a:r>
            <a:r>
              <a:rPr lang="en-US" sz="2000" dirty="0" err="1" smtClean="0">
                <a:latin typeface="Calibri" pitchFamily="-111" charset="0"/>
              </a:rPr>
              <a:t>Mordy</a:t>
            </a:r>
            <a:r>
              <a:rPr lang="en-US" sz="2000" dirty="0" smtClean="0">
                <a:latin typeface="Calibri" pitchFamily="-111" charset="0"/>
              </a:rPr>
              <a:t> for the in situ data in the Bering Sea. </a:t>
            </a:r>
            <a:endParaRPr lang="en-US" sz="2000" b="1" dirty="0">
              <a:latin typeface="Calibri" pitchFamily="-11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New Algorithm Performance</a:t>
            </a:r>
            <a:endParaRPr lang="en-US" sz="2800" b="1"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2132770" y="609600"/>
            <a:ext cx="432518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Seasonal Chlorophyll-a Patterns</a:t>
            </a:r>
            <a:endParaRPr lang="en-US" sz="28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cstate="print"/>
          <a:srcRect/>
          <a:stretch>
            <a:fillRect/>
          </a:stretch>
        </p:blipFill>
        <p:spPr bwMode="auto">
          <a:xfrm>
            <a:off x="1752600" y="533400"/>
            <a:ext cx="5657850" cy="597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Monthly Chlorophyll-a</a:t>
            </a:r>
            <a:endParaRPr lang="en-US" sz="2800" b="1"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cstate="print"/>
          <a:srcRect/>
          <a:stretch>
            <a:fillRect/>
          </a:stretch>
        </p:blipFill>
        <p:spPr bwMode="auto">
          <a:xfrm>
            <a:off x="1447800" y="1219200"/>
            <a:ext cx="6096000" cy="3989137"/>
          </a:xfrm>
          <a:prstGeom prst="rect">
            <a:avLst/>
          </a:prstGeom>
          <a:noFill/>
          <a:ln w="9525">
            <a:noFill/>
            <a:miter lim="800000"/>
            <a:headEnd/>
            <a:tailEnd/>
          </a:ln>
        </p:spPr>
      </p:pic>
      <p:sp>
        <p:nvSpPr>
          <p:cNvPr id="6" name="TextBox 5"/>
          <p:cNvSpPr txBox="1"/>
          <p:nvPr/>
        </p:nvSpPr>
        <p:spPr>
          <a:xfrm>
            <a:off x="1295400" y="5486400"/>
            <a:ext cx="6553200" cy="461665"/>
          </a:xfrm>
          <a:prstGeom prst="rect">
            <a:avLst/>
          </a:prstGeom>
          <a:noFill/>
        </p:spPr>
        <p:txBody>
          <a:bodyPr wrap="square" rtlCol="0">
            <a:spAutoFit/>
          </a:bodyPr>
          <a:lstStyle/>
          <a:p>
            <a:pPr algn="ctr"/>
            <a:r>
              <a:rPr lang="en-US" sz="2400" dirty="0" smtClean="0">
                <a:solidFill>
                  <a:srgbClr val="220EB2"/>
                </a:solidFill>
                <a:latin typeface="Times New Roman" pitchFamily="18" charset="0"/>
                <a:cs typeface="Times New Roman" pitchFamily="18" charset="0"/>
              </a:rPr>
              <a:t>Regional trends within eastern Bering Sea shelf.</a:t>
            </a:r>
            <a:endParaRPr lang="en-US" sz="2400" dirty="0">
              <a:solidFill>
                <a:srgbClr val="220EB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cstate="print"/>
          <a:srcRect/>
          <a:stretch>
            <a:fillRect/>
          </a:stretch>
        </p:blipFill>
        <p:spPr bwMode="auto">
          <a:xfrm>
            <a:off x="3810000" y="52430"/>
            <a:ext cx="5124731" cy="6805570"/>
          </a:xfrm>
          <a:prstGeom prst="rect">
            <a:avLst/>
          </a:prstGeom>
          <a:noFill/>
          <a:ln w="9525">
            <a:noFill/>
            <a:miter lim="800000"/>
            <a:headEnd/>
            <a:tailEnd/>
          </a:ln>
        </p:spPr>
      </p:pic>
      <p:sp>
        <p:nvSpPr>
          <p:cNvPr id="3" name="TextBox 2"/>
          <p:cNvSpPr txBox="1"/>
          <p:nvPr/>
        </p:nvSpPr>
        <p:spPr>
          <a:xfrm>
            <a:off x="0" y="152400"/>
            <a:ext cx="3810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Chlorophyll-a Trends</a:t>
            </a:r>
            <a:endParaRPr lang="en-US" sz="2800" b="1" dirty="0">
              <a:latin typeface="Times New Roman" pitchFamily="18" charset="0"/>
              <a:cs typeface="Times New Roman" pitchFamily="18" charset="0"/>
            </a:endParaRPr>
          </a:p>
        </p:txBody>
      </p:sp>
      <p:sp>
        <p:nvSpPr>
          <p:cNvPr id="5" name="TextBox 4"/>
          <p:cNvSpPr txBox="1"/>
          <p:nvPr/>
        </p:nvSpPr>
        <p:spPr>
          <a:xfrm>
            <a:off x="228600" y="3200400"/>
            <a:ext cx="3352800" cy="1569660"/>
          </a:xfrm>
          <a:prstGeom prst="rect">
            <a:avLst/>
          </a:prstGeom>
          <a:noFill/>
        </p:spPr>
        <p:txBody>
          <a:bodyPr wrap="square" rtlCol="0">
            <a:spAutoFit/>
          </a:bodyPr>
          <a:lstStyle/>
          <a:p>
            <a:r>
              <a:rPr lang="en-US" sz="2400" dirty="0" smtClean="0">
                <a:solidFill>
                  <a:srgbClr val="220EB2"/>
                </a:solidFill>
                <a:latin typeface="Times New Roman" pitchFamily="18" charset="0"/>
                <a:cs typeface="Times New Roman" pitchFamily="18" charset="0"/>
              </a:rPr>
              <a:t>No long term trend in chlorophyll-a but strong </a:t>
            </a:r>
            <a:r>
              <a:rPr lang="en-US" sz="2400" dirty="0" err="1" smtClean="0">
                <a:solidFill>
                  <a:srgbClr val="220EB2"/>
                </a:solidFill>
                <a:latin typeface="Times New Roman" pitchFamily="18" charset="0"/>
                <a:cs typeface="Times New Roman" pitchFamily="18" charset="0"/>
              </a:rPr>
              <a:t>covariation</a:t>
            </a:r>
            <a:r>
              <a:rPr lang="en-US" sz="2400" dirty="0" smtClean="0">
                <a:solidFill>
                  <a:srgbClr val="220EB2"/>
                </a:solidFill>
                <a:latin typeface="Times New Roman" pitchFamily="18" charset="0"/>
                <a:cs typeface="Times New Roman" pitchFamily="18" charset="0"/>
              </a:rPr>
              <a:t> with SST and sea ice extent.</a:t>
            </a:r>
            <a:endParaRPr lang="en-US" sz="2400" dirty="0">
              <a:solidFill>
                <a:srgbClr val="220EB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Conclusions</a:t>
            </a:r>
            <a:endParaRPr lang="en-US" sz="2800" b="1" dirty="0">
              <a:latin typeface="Times New Roman" pitchFamily="18" charset="0"/>
              <a:cs typeface="Times New Roman" pitchFamily="18" charset="0"/>
            </a:endParaRPr>
          </a:p>
        </p:txBody>
      </p:sp>
      <p:sp>
        <p:nvSpPr>
          <p:cNvPr id="7" name="TextBox 6"/>
          <p:cNvSpPr txBox="1"/>
          <p:nvPr/>
        </p:nvSpPr>
        <p:spPr>
          <a:xfrm>
            <a:off x="152400" y="609600"/>
            <a:ext cx="8839200" cy="5663088"/>
          </a:xfrm>
          <a:prstGeom prst="rect">
            <a:avLst/>
          </a:prstGeom>
          <a:noFill/>
        </p:spPr>
        <p:txBody>
          <a:bodyPr wrap="square" rtlCol="0">
            <a:spAutoFit/>
          </a:bodyPr>
          <a:lstStyle/>
          <a:p>
            <a:pPr>
              <a:spcAft>
                <a:spcPts val="600"/>
              </a:spcAft>
              <a:buFont typeface="Wingdings" pitchFamily="2" charset="2"/>
              <a:buChar char="Ø"/>
            </a:pP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 MODIS-Aqua derived radiances using MSL12 showed good agreement with in-situ measured radiances.</a:t>
            </a:r>
          </a:p>
          <a:p>
            <a:pPr>
              <a:spcAft>
                <a:spcPts val="600"/>
              </a:spcAft>
              <a:buFont typeface="Wingdings" pitchFamily="2" charset="2"/>
              <a:buChar char="Ø"/>
            </a:pPr>
            <a:r>
              <a:rPr lang="en-US" sz="2200" dirty="0" smtClean="0">
                <a:latin typeface="Times New Roman" pitchFamily="18" charset="0"/>
                <a:cs typeface="Times New Roman" pitchFamily="18" charset="0"/>
              </a:rPr>
              <a:t> Standard and current ocean color algorithms either overestimate or underestimate chlorophyll-a in the Bering Sea.</a:t>
            </a:r>
          </a:p>
          <a:p>
            <a:pPr>
              <a:spcAft>
                <a:spcPts val="600"/>
              </a:spcAft>
              <a:buFont typeface="Wingdings" pitchFamily="2" charset="2"/>
              <a:buChar char="Ø"/>
            </a:pPr>
            <a:r>
              <a:rPr lang="en-US" sz="2200" dirty="0" smtClean="0">
                <a:latin typeface="Times New Roman" pitchFamily="18" charset="0"/>
                <a:cs typeface="Times New Roman" pitchFamily="18" charset="0"/>
              </a:rPr>
              <a:t> A new algorithm blending the blue-green ratio and red-green ratio was developed which showed good performance.</a:t>
            </a:r>
          </a:p>
          <a:p>
            <a:pPr>
              <a:spcAft>
                <a:spcPts val="600"/>
              </a:spcAft>
              <a:buFont typeface="Wingdings" pitchFamily="2" charset="2"/>
              <a:buChar char="Ø"/>
            </a:pPr>
            <a:r>
              <a:rPr lang="en-US" sz="2200" dirty="0" smtClean="0">
                <a:latin typeface="Times New Roman" pitchFamily="18" charset="0"/>
                <a:cs typeface="Times New Roman" pitchFamily="18" charset="0"/>
              </a:rPr>
              <a:t> Chlorophyll-a  exhibited strong seasonal and inter-annual variability closely tied to the physical environment.</a:t>
            </a:r>
          </a:p>
          <a:p>
            <a:pPr>
              <a:spcAft>
                <a:spcPts val="600"/>
              </a:spcAft>
              <a:buFont typeface="Wingdings" pitchFamily="2" charset="2"/>
              <a:buChar char="Ø"/>
            </a:pPr>
            <a:r>
              <a:rPr lang="en-US" sz="2200" dirty="0" smtClean="0">
                <a:latin typeface="Times New Roman" pitchFamily="18" charset="0"/>
                <a:cs typeface="Times New Roman" pitchFamily="18" charset="0"/>
              </a:rPr>
              <a:t> No significant difference between ‘warm’ and ‘cold’ years.</a:t>
            </a:r>
          </a:p>
          <a:p>
            <a:pPr>
              <a:spcAft>
                <a:spcPts val="600"/>
              </a:spcAft>
              <a:buFont typeface="Wingdings" pitchFamily="2" charset="2"/>
              <a:buChar char="Ø"/>
            </a:pPr>
            <a:r>
              <a:rPr lang="en-US" sz="2200" dirty="0" smtClean="0">
                <a:latin typeface="Times New Roman"/>
              </a:rPr>
              <a:t> N</a:t>
            </a:r>
            <a:r>
              <a:rPr lang="en-US" sz="2200" dirty="0" smtClean="0">
                <a:latin typeface="Times New Roman"/>
                <a:ea typeface="Times New Roman"/>
              </a:rPr>
              <a:t>o apparent trend of increase or decrease in phytoplankton biomass associated with variability in the physical environment for the 11 years of the study period.</a:t>
            </a:r>
          </a:p>
          <a:p>
            <a:pPr>
              <a:spcAft>
                <a:spcPts val="600"/>
              </a:spcAft>
              <a:buFont typeface="Wingdings" pitchFamily="2" charset="2"/>
              <a:buChar char="Ø"/>
            </a:pPr>
            <a:r>
              <a:rPr lang="en-US" sz="2200" dirty="0" smtClean="0">
                <a:latin typeface="Times New Roman"/>
                <a:ea typeface="Times New Roman"/>
              </a:rPr>
              <a:t> The new blended Chl-a algorithm proposed in this study can be applied to MODIS-Aqua as well as ocean color data from other sensors (e.g., SeaWiFS, VIIRS, etc.).</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2819400"/>
            <a:ext cx="4343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THANKS!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0" y="0"/>
            <a:ext cx="9144000" cy="523220"/>
          </a:xfrm>
          <a:prstGeom prst="rect">
            <a:avLst/>
          </a:prstGeom>
          <a:noFill/>
          <a:ln w="9525">
            <a:noFill/>
            <a:miter lim="800000"/>
            <a:headEnd/>
            <a:tailEnd/>
          </a:ln>
        </p:spPr>
        <p:txBody>
          <a:bodyPr>
            <a:spAutoFit/>
          </a:bodyPr>
          <a:lstStyle/>
          <a:p>
            <a:pPr algn="ctr"/>
            <a:r>
              <a:rPr lang="en-US" sz="2800" b="1" dirty="0" smtClean="0">
                <a:latin typeface="Times New Roman" pitchFamily="18" charset="0"/>
              </a:rPr>
              <a:t>Study </a:t>
            </a:r>
            <a:r>
              <a:rPr lang="en-US" sz="2800" b="1" dirty="0">
                <a:latin typeface="Times New Roman" pitchFamily="18" charset="0"/>
              </a:rPr>
              <a:t>Area </a:t>
            </a:r>
          </a:p>
        </p:txBody>
      </p:sp>
      <p:pic>
        <p:nvPicPr>
          <p:cNvPr id="10243" name="Picture 2" descr="Figure 1"/>
          <p:cNvPicPr>
            <a:picLocks noChangeAspect="1" noChangeArrowheads="1"/>
          </p:cNvPicPr>
          <p:nvPr/>
        </p:nvPicPr>
        <p:blipFill>
          <a:blip r:embed="rId3" cstate="print"/>
          <a:srcRect/>
          <a:stretch>
            <a:fillRect/>
          </a:stretch>
        </p:blipFill>
        <p:spPr bwMode="auto">
          <a:xfrm>
            <a:off x="-304800" y="833438"/>
            <a:ext cx="5486400" cy="3281362"/>
          </a:xfrm>
          <a:prstGeom prst="rect">
            <a:avLst/>
          </a:prstGeom>
          <a:noFill/>
          <a:ln w="9525">
            <a:noFill/>
            <a:miter lim="800000"/>
            <a:headEnd/>
            <a:tailEnd/>
          </a:ln>
        </p:spPr>
      </p:pic>
      <p:sp>
        <p:nvSpPr>
          <p:cNvPr id="5" name="Rectangle 4"/>
          <p:cNvSpPr/>
          <p:nvPr/>
        </p:nvSpPr>
        <p:spPr>
          <a:xfrm>
            <a:off x="152400" y="4572000"/>
            <a:ext cx="8839200" cy="1631216"/>
          </a:xfrm>
          <a:prstGeom prst="rect">
            <a:avLst/>
          </a:prstGeom>
        </p:spPr>
        <p:txBody>
          <a:bodyPr wrap="square">
            <a:spAutoFit/>
          </a:bodyPr>
          <a:lstStyle/>
          <a:p>
            <a:pPr>
              <a:buFont typeface="Wingdings" pitchFamily="2" charset="2"/>
              <a:buChar char="Ø"/>
              <a:defRPr/>
            </a:pPr>
            <a:r>
              <a:rPr lang="en-US" sz="2000" dirty="0">
                <a:latin typeface="Times New Roman" pitchFamily="18" charset="0"/>
                <a:cs typeface="Times New Roman" pitchFamily="18" charset="0"/>
              </a:rPr>
              <a:t> The Bering Sea is among the most productive marine ecosystems in the world</a:t>
            </a:r>
            <a:r>
              <a:rPr lang="en-US" sz="2000" dirty="0" smtClean="0">
                <a:latin typeface="Times New Roman" pitchFamily="18" charset="0"/>
                <a:cs typeface="Times New Roman" pitchFamily="18" charset="0"/>
              </a:rPr>
              <a:t> that </a:t>
            </a:r>
            <a:r>
              <a:rPr lang="en-US" sz="2000" dirty="0">
                <a:latin typeface="Times New Roman" pitchFamily="18" charset="0"/>
                <a:cs typeface="Times New Roman" pitchFamily="18" charset="0"/>
              </a:rPr>
              <a:t>supports nearly half of the U.S fishery </a:t>
            </a:r>
            <a:r>
              <a:rPr lang="en-US" sz="2000" dirty="0" smtClean="0">
                <a:latin typeface="Times New Roman" pitchFamily="18" charset="0"/>
                <a:cs typeface="Times New Roman" pitchFamily="18" charset="0"/>
              </a:rPr>
              <a:t>catch. </a:t>
            </a:r>
            <a:endParaRPr lang="en-US" sz="2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a:p>
            <a:pPr>
              <a:buFont typeface="Wingdings" pitchFamily="2" charset="2"/>
              <a:buChar char="Ø"/>
              <a:defRPr/>
            </a:pPr>
            <a:r>
              <a:rPr lang="en-US" sz="2000" dirty="0">
                <a:latin typeface="Times New Roman" pitchFamily="18" charset="0"/>
                <a:cs typeface="Times New Roman" pitchFamily="18" charset="0"/>
              </a:rPr>
              <a:t> Over the last few decades the Bering Sea has been subjected to large climatic fluctuations and is among the most rapidly changing marine </a:t>
            </a:r>
            <a:r>
              <a:rPr lang="en-US" sz="2000" dirty="0" smtClean="0">
                <a:latin typeface="Times New Roman" pitchFamily="18" charset="0"/>
                <a:cs typeface="Times New Roman" pitchFamily="18" charset="0"/>
              </a:rPr>
              <a:t>ecosystem.</a:t>
            </a:r>
            <a:endParaRPr lang="en-US" dirty="0">
              <a:latin typeface="Times New Roman" pitchFamily="18" charset="0"/>
              <a:cs typeface="Times New Roman" pitchFamily="18" charset="0"/>
            </a:endParaRPr>
          </a:p>
        </p:txBody>
      </p:sp>
      <p:pic>
        <p:nvPicPr>
          <p:cNvPr id="14337" name="Picture 1"/>
          <p:cNvPicPr>
            <a:picLocks noChangeAspect="1" noChangeArrowheads="1"/>
          </p:cNvPicPr>
          <p:nvPr/>
        </p:nvPicPr>
        <p:blipFill>
          <a:blip r:embed="rId4" cstate="print"/>
          <a:srcRect/>
          <a:stretch>
            <a:fillRect/>
          </a:stretch>
        </p:blipFill>
        <p:spPr bwMode="auto">
          <a:xfrm>
            <a:off x="4617720" y="685800"/>
            <a:ext cx="452628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0"/>
            <a:ext cx="9144000" cy="523220"/>
          </a:xfrm>
          <a:prstGeom prst="rect">
            <a:avLst/>
          </a:prstGeom>
          <a:noFill/>
          <a:ln w="9525">
            <a:noFill/>
            <a:miter lim="800000"/>
            <a:headEnd/>
            <a:tailEnd/>
          </a:ln>
        </p:spPr>
        <p:txBody>
          <a:bodyPr wrap="square">
            <a:spAutoFit/>
          </a:bodyPr>
          <a:lstStyle/>
          <a:p>
            <a:pPr algn="ctr"/>
            <a:r>
              <a:rPr lang="en-US" sz="2800" b="1" dirty="0" smtClean="0">
                <a:latin typeface="Times New Roman" pitchFamily="18" charset="0"/>
                <a:cs typeface="Times New Roman" pitchFamily="18" charset="0"/>
              </a:rPr>
              <a:t>Study Area </a:t>
            </a:r>
            <a:endParaRPr lang="en-US" sz="2800" b="1" dirty="0">
              <a:latin typeface="Times New Roman" pitchFamily="18" charset="0"/>
              <a:cs typeface="Times New Roman" pitchFamily="18" charset="0"/>
            </a:endParaRPr>
          </a:p>
        </p:txBody>
      </p:sp>
      <p:sp>
        <p:nvSpPr>
          <p:cNvPr id="11267" name="TextBox 4"/>
          <p:cNvSpPr txBox="1">
            <a:spLocks noChangeArrowheads="1"/>
          </p:cNvSpPr>
          <p:nvPr/>
        </p:nvSpPr>
        <p:spPr bwMode="auto">
          <a:xfrm>
            <a:off x="5562600" y="5715000"/>
            <a:ext cx="3124200" cy="338554"/>
          </a:xfrm>
          <a:prstGeom prst="rect">
            <a:avLst/>
          </a:prstGeom>
          <a:noFill/>
          <a:ln w="9525">
            <a:noFill/>
            <a:miter lim="800000"/>
            <a:headEnd/>
            <a:tailEnd/>
          </a:ln>
        </p:spPr>
        <p:txBody>
          <a:bodyPr>
            <a:spAutoFit/>
          </a:bodyPr>
          <a:lstStyle/>
          <a:p>
            <a:r>
              <a:rPr lang="en-US" sz="1600" dirty="0" err="1">
                <a:latin typeface="Times New Roman" pitchFamily="18" charset="0"/>
                <a:cs typeface="Times New Roman" pitchFamily="18" charset="0"/>
              </a:rPr>
              <a:t>Naik</a:t>
            </a:r>
            <a:r>
              <a:rPr lang="en-US" sz="1600" dirty="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D’Sa</a:t>
            </a:r>
            <a:r>
              <a:rPr lang="en-US" sz="1600" dirty="0">
                <a:latin typeface="Times New Roman" pitchFamily="18" charset="0"/>
                <a:cs typeface="Times New Roman" pitchFamily="18" charset="0"/>
              </a:rPr>
              <a:t>, 2010, SPIE</a:t>
            </a:r>
          </a:p>
        </p:txBody>
      </p:sp>
      <p:pic>
        <p:nvPicPr>
          <p:cNvPr id="11270" name="Picture 4" descr="Figure 5_mod"/>
          <p:cNvPicPr>
            <a:picLocks noChangeAspect="1" noChangeArrowheads="1"/>
          </p:cNvPicPr>
          <p:nvPr/>
        </p:nvPicPr>
        <p:blipFill>
          <a:blip r:embed="rId3" cstate="print"/>
          <a:srcRect/>
          <a:stretch>
            <a:fillRect/>
          </a:stretch>
        </p:blipFill>
        <p:spPr bwMode="auto">
          <a:xfrm>
            <a:off x="4151312" y="838200"/>
            <a:ext cx="4992688" cy="4848143"/>
          </a:xfrm>
          <a:prstGeom prst="rect">
            <a:avLst/>
          </a:prstGeom>
          <a:noFill/>
          <a:ln w="9525">
            <a:noFill/>
            <a:miter lim="800000"/>
            <a:headEnd/>
            <a:tailEnd/>
          </a:ln>
        </p:spPr>
      </p:pic>
      <p:sp>
        <p:nvSpPr>
          <p:cNvPr id="8" name="Rectangle 7"/>
          <p:cNvSpPr/>
          <p:nvPr/>
        </p:nvSpPr>
        <p:spPr>
          <a:xfrm>
            <a:off x="0" y="4800600"/>
            <a:ext cx="3733800" cy="338554"/>
          </a:xfrm>
          <a:prstGeom prst="rect">
            <a:avLst/>
          </a:prstGeom>
        </p:spPr>
        <p:txBody>
          <a:bodyPr>
            <a:spAutoFit/>
          </a:bodyPr>
          <a:lstStyle/>
          <a:p>
            <a:pPr>
              <a:defRPr/>
            </a:pPr>
            <a:r>
              <a:rPr lang="en-US" sz="1600" dirty="0" smtClean="0">
                <a:latin typeface="Times New Roman" pitchFamily="18" charset="0"/>
                <a:cs typeface="Times New Roman" pitchFamily="18" charset="0"/>
              </a:rPr>
              <a:t>Brown </a:t>
            </a:r>
            <a:r>
              <a:rPr lang="en-US" sz="1600" dirty="0">
                <a:latin typeface="Times New Roman" pitchFamily="18" charset="0"/>
                <a:cs typeface="Times New Roman" pitchFamily="18" charset="0"/>
              </a:rPr>
              <a:t>et al., </a:t>
            </a:r>
            <a:r>
              <a:rPr lang="en-US" sz="1600" dirty="0" smtClean="0">
                <a:latin typeface="Times New Roman" pitchFamily="18" charset="0"/>
                <a:cs typeface="Times New Roman" pitchFamily="18" charset="0"/>
              </a:rPr>
              <a:t>2011, </a:t>
            </a:r>
            <a:r>
              <a:rPr lang="en-US" sz="1600" dirty="0">
                <a:latin typeface="Times New Roman" pitchFamily="18" charset="0"/>
                <a:cs typeface="Times New Roman" pitchFamily="18" charset="0"/>
              </a:rPr>
              <a:t>JGR</a:t>
            </a:r>
          </a:p>
        </p:txBody>
      </p:sp>
      <p:pic>
        <p:nvPicPr>
          <p:cNvPr id="12290" name="Picture 2"/>
          <p:cNvPicPr>
            <a:picLocks noChangeAspect="1" noChangeArrowheads="1"/>
          </p:cNvPicPr>
          <p:nvPr/>
        </p:nvPicPr>
        <p:blipFill>
          <a:blip r:embed="rId4" cstate="print"/>
          <a:srcRect/>
          <a:stretch>
            <a:fillRect/>
          </a:stretch>
        </p:blipFill>
        <p:spPr bwMode="auto">
          <a:xfrm>
            <a:off x="-1" y="1752600"/>
            <a:ext cx="4024313" cy="2971800"/>
          </a:xfrm>
          <a:prstGeom prst="rect">
            <a:avLst/>
          </a:prstGeom>
          <a:noFill/>
          <a:ln w="9525">
            <a:noFill/>
            <a:miter lim="800000"/>
            <a:headEnd/>
            <a:tailEnd/>
          </a:ln>
        </p:spPr>
      </p:pic>
      <p:sp>
        <p:nvSpPr>
          <p:cNvPr id="11" name="TextBox 10"/>
          <p:cNvSpPr txBox="1"/>
          <p:nvPr/>
        </p:nvSpPr>
        <p:spPr>
          <a:xfrm>
            <a:off x="0" y="6019800"/>
            <a:ext cx="5867400" cy="400110"/>
          </a:xfrm>
          <a:prstGeom prst="rect">
            <a:avLst/>
          </a:prstGeom>
          <a:noFill/>
        </p:spPr>
        <p:txBody>
          <a:bodyPr wrap="square" rtlCol="0">
            <a:spAutoFit/>
          </a:bodyPr>
          <a:lstStyle/>
          <a:p>
            <a:r>
              <a:rPr lang="en-US" sz="2000" dirty="0" smtClean="0">
                <a:solidFill>
                  <a:srgbClr val="220EB2"/>
                </a:solidFill>
                <a:latin typeface="Times New Roman" pitchFamily="18" charset="0"/>
                <a:cs typeface="Times New Roman" pitchFamily="18" charset="0"/>
              </a:rPr>
              <a:t>Inter-annual variability in phytoplankton and climate. </a:t>
            </a:r>
            <a:endParaRPr lang="en-US" sz="2000" dirty="0">
              <a:solidFill>
                <a:srgbClr val="220EB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0" y="0"/>
            <a:ext cx="9144000" cy="523220"/>
          </a:xfrm>
          <a:prstGeom prst="rect">
            <a:avLst/>
          </a:prstGeom>
          <a:noFill/>
          <a:ln w="9525">
            <a:noFill/>
            <a:miter lim="800000"/>
            <a:headEnd/>
            <a:tailEnd/>
          </a:ln>
        </p:spPr>
        <p:txBody>
          <a:bodyPr wrap="square">
            <a:spAutoFit/>
          </a:bodyPr>
          <a:lstStyle/>
          <a:p>
            <a:pPr algn="ctr"/>
            <a:r>
              <a:rPr lang="en-US" sz="2800" b="1" dirty="0">
                <a:latin typeface="Times New Roman" pitchFamily="18" charset="0"/>
              </a:rPr>
              <a:t>The Problem</a:t>
            </a:r>
          </a:p>
        </p:txBody>
      </p:sp>
      <p:sp>
        <p:nvSpPr>
          <p:cNvPr id="5" name="TextBox 4"/>
          <p:cNvSpPr txBox="1"/>
          <p:nvPr/>
        </p:nvSpPr>
        <p:spPr>
          <a:xfrm>
            <a:off x="152400" y="685800"/>
            <a:ext cx="8839200" cy="2400657"/>
          </a:xfrm>
          <a:prstGeom prst="rect">
            <a:avLst/>
          </a:prstGeom>
          <a:noFill/>
        </p:spPr>
        <p:txBody>
          <a:bodyPr wrap="square">
            <a:spAutoFit/>
          </a:bodyPr>
          <a:lstStyle/>
          <a:p>
            <a:pPr>
              <a:spcAft>
                <a:spcPts val="600"/>
              </a:spcAft>
              <a:buFont typeface="Wingdings" pitchFamily="2" charset="2"/>
              <a:buChar char="Ø"/>
              <a:defRPr/>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Large discrepancies between satellite and in-situ measured chlorophyll‐a concentrations in the </a:t>
            </a:r>
            <a:r>
              <a:rPr lang="en-US" sz="2000" dirty="0" smtClean="0">
                <a:latin typeface="Times New Roman" pitchFamily="18" charset="0"/>
                <a:cs typeface="Times New Roman" pitchFamily="18" charset="0"/>
              </a:rPr>
              <a:t>high northern latitudes. </a:t>
            </a:r>
          </a:p>
          <a:p>
            <a:pPr>
              <a:spcAft>
                <a:spcPts val="600"/>
              </a:spcAft>
              <a:buFont typeface="Wingdings" pitchFamily="2" charset="2"/>
              <a:buChar char="Ø"/>
              <a:defRPr/>
            </a:pPr>
            <a:r>
              <a:rPr lang="en-US" sz="2000" dirty="0">
                <a:latin typeface="Times New Roman" pitchFamily="18" charset="0"/>
                <a:cs typeface="Times New Roman" pitchFamily="18" charset="0"/>
              </a:rPr>
              <a:t> Chlorophyll‐a derived for the Bering Sea using global ocean color algorithms are </a:t>
            </a:r>
            <a:r>
              <a:rPr lang="en-US" sz="2000" dirty="0" smtClean="0">
                <a:latin typeface="Times New Roman" pitchFamily="18" charset="0"/>
                <a:cs typeface="Times New Roman" pitchFamily="18" charset="0"/>
              </a:rPr>
              <a:t>underestimated. </a:t>
            </a:r>
            <a:r>
              <a:rPr lang="en-US" sz="2000" dirty="0">
                <a:latin typeface="Times New Roman" pitchFamily="18" charset="0"/>
                <a:cs typeface="Times New Roman" pitchFamily="18" charset="0"/>
              </a:rPr>
              <a:t>While some other study</a:t>
            </a:r>
            <a:r>
              <a:rPr lang="en-US" sz="2000" dirty="0" smtClean="0">
                <a:latin typeface="Times New Roman" pitchFamily="18" charset="0"/>
                <a:cs typeface="Times New Roman" pitchFamily="18" charset="0"/>
              </a:rPr>
              <a:t> demonstrated </a:t>
            </a:r>
            <a:r>
              <a:rPr lang="en-US" sz="2000" dirty="0">
                <a:latin typeface="Times New Roman" pitchFamily="18" charset="0"/>
                <a:cs typeface="Times New Roman" pitchFamily="18" charset="0"/>
              </a:rPr>
              <a:t>that chlorophyll-a was overestimated.</a:t>
            </a:r>
            <a:r>
              <a:rPr lang="en-US" sz="2000" dirty="0" smtClean="0">
                <a:latin typeface="Times New Roman" pitchFamily="18" charset="0"/>
                <a:cs typeface="Times New Roman" pitchFamily="18" charset="0"/>
              </a:rPr>
              <a:t> </a:t>
            </a:r>
          </a:p>
          <a:p>
            <a:pPr>
              <a:spcAft>
                <a:spcPts val="600"/>
              </a:spcAft>
              <a:buFont typeface="Wingdings" pitchFamily="2" charset="2"/>
              <a:buChar char="Ø"/>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Discrepancies </a:t>
            </a:r>
            <a:r>
              <a:rPr lang="en-US" sz="2000" dirty="0">
                <a:latin typeface="Times New Roman" pitchFamily="18" charset="0"/>
                <a:cs typeface="Times New Roman" pitchFamily="18" charset="0"/>
              </a:rPr>
              <a:t>attributed to the lower specific phytoplankton absorption, high CDOM and limited data for the development of </a:t>
            </a:r>
            <a:r>
              <a:rPr lang="en-US" sz="2000" dirty="0" smtClean="0">
                <a:latin typeface="Times New Roman" pitchFamily="18" charset="0"/>
                <a:cs typeface="Times New Roman" pitchFamily="18" charset="0"/>
              </a:rPr>
              <a:t>algorithms. </a:t>
            </a:r>
            <a:endParaRPr lang="en-US" sz="2000"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3" cstate="print"/>
          <a:srcRect/>
          <a:stretch>
            <a:fillRect/>
          </a:stretch>
        </p:blipFill>
        <p:spPr bwMode="auto">
          <a:xfrm>
            <a:off x="3843787" y="3276600"/>
            <a:ext cx="4267919" cy="3254672"/>
          </a:xfrm>
          <a:prstGeom prst="rect">
            <a:avLst/>
          </a:prstGeom>
          <a:noFill/>
          <a:ln w="9525">
            <a:noFill/>
            <a:miter lim="800000"/>
            <a:headEnd/>
            <a:tailEnd/>
          </a:ln>
        </p:spPr>
      </p:pic>
      <p:sp>
        <p:nvSpPr>
          <p:cNvPr id="8" name="TextBox 7"/>
          <p:cNvSpPr txBox="1"/>
          <p:nvPr/>
        </p:nvSpPr>
        <p:spPr>
          <a:xfrm>
            <a:off x="3505200" y="6400800"/>
            <a:ext cx="2286000"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Naik</a:t>
            </a:r>
            <a:r>
              <a:rPr lang="en-US" dirty="0" smtClean="0">
                <a:latin typeface="Times New Roman" pitchFamily="18" charset="0"/>
                <a:cs typeface="Times New Roman" pitchFamily="18" charset="0"/>
              </a:rPr>
              <a:t> et al., 2013</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descr="http://oceancolor.gsfc.nasa.gov/REPROCESSING/R2009/ocv6/ocdens_oc3m.png"/>
          <p:cNvPicPr>
            <a:picLocks noChangeAspect="1" noChangeArrowheads="1"/>
          </p:cNvPicPr>
          <p:nvPr/>
        </p:nvPicPr>
        <p:blipFill>
          <a:blip r:embed="rId3" cstate="print"/>
          <a:srcRect/>
          <a:stretch>
            <a:fillRect/>
          </a:stretch>
        </p:blipFill>
        <p:spPr bwMode="auto">
          <a:xfrm>
            <a:off x="4800600" y="3200400"/>
            <a:ext cx="4343400" cy="3582344"/>
          </a:xfrm>
          <a:prstGeom prst="rect">
            <a:avLst/>
          </a:prstGeom>
          <a:noFill/>
        </p:spPr>
      </p:pic>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Ocean Color Chlorophyll-a Algorithms </a:t>
            </a:r>
            <a:endParaRPr lang="en-US" sz="2800" b="1" dirty="0">
              <a:latin typeface="Times New Roman" pitchFamily="18" charset="0"/>
              <a:cs typeface="Times New Roman" pitchFamily="18" charset="0"/>
            </a:endParaRPr>
          </a:p>
        </p:txBody>
      </p:sp>
      <p:sp>
        <p:nvSpPr>
          <p:cNvPr id="8" name="TextBox 7"/>
          <p:cNvSpPr txBox="1"/>
          <p:nvPr/>
        </p:nvSpPr>
        <p:spPr>
          <a:xfrm>
            <a:off x="0" y="2667000"/>
            <a:ext cx="9144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 e.g. standard OC3M.v6 chlorophyll-a algorithm:</a:t>
            </a:r>
          </a:p>
        </p:txBody>
      </p:sp>
      <p:graphicFrame>
        <p:nvGraphicFramePr>
          <p:cNvPr id="31748" name="Object 4"/>
          <p:cNvGraphicFramePr>
            <a:graphicFrameLocks noChangeAspect="1"/>
          </p:cNvGraphicFramePr>
          <p:nvPr/>
        </p:nvGraphicFramePr>
        <p:xfrm>
          <a:off x="3962400" y="762000"/>
          <a:ext cx="1803918" cy="609600"/>
        </p:xfrm>
        <a:graphic>
          <a:graphicData uri="http://schemas.openxmlformats.org/presentationml/2006/ole">
            <mc:AlternateContent xmlns:mc="http://schemas.openxmlformats.org/markup-compatibility/2006">
              <mc:Choice xmlns:v="urn:schemas-microsoft-com:vml" Requires="v">
                <p:oleObj spid="_x0000_s31749" name="Equation" r:id="rId4" imgW="927159" imgH="314724" progId="Equation.3">
                  <p:embed/>
                </p:oleObj>
              </mc:Choice>
              <mc:Fallback>
                <p:oleObj name="Equation" r:id="rId4" imgW="927159" imgH="314724"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762000"/>
                        <a:ext cx="180391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0" y="1524000"/>
            <a:ext cx="9144000" cy="923330"/>
          </a:xfrm>
          <a:prstGeom prst="rect">
            <a:avLst/>
          </a:prstGeom>
        </p:spPr>
        <p:txBody>
          <a:bodyPr wrap="square">
            <a:spAutoFit/>
          </a:bodyPr>
          <a:lstStyle/>
          <a:p>
            <a:pPr algn="ctr"/>
            <a:r>
              <a:rPr lang="en-US" i="1" dirty="0" smtClean="0">
                <a:latin typeface="Times New Roman"/>
                <a:ea typeface="Times New Roman"/>
              </a:rPr>
              <a:t>r</a:t>
            </a:r>
            <a:r>
              <a:rPr lang="en-US" dirty="0" smtClean="0">
                <a:latin typeface="Times New Roman"/>
                <a:ea typeface="Times New Roman"/>
              </a:rPr>
              <a:t> = </a:t>
            </a:r>
            <a:r>
              <a:rPr lang="en-US" i="1" dirty="0" smtClean="0">
                <a:latin typeface="Times New Roman"/>
                <a:ea typeface="Times New Roman"/>
              </a:rPr>
              <a:t>max</a:t>
            </a:r>
            <a:r>
              <a:rPr lang="en-US" dirty="0" smtClean="0">
                <a:latin typeface="Times New Roman"/>
                <a:ea typeface="Times New Roman"/>
              </a:rPr>
              <a:t>[</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a:t>
            </a:r>
            <a:r>
              <a:rPr lang="en-US" i="1" dirty="0" smtClean="0">
                <a:latin typeface="Symbol"/>
                <a:ea typeface="Symbol"/>
                <a:cs typeface="Symbol"/>
              </a:rPr>
              <a:t>l</a:t>
            </a:r>
            <a:r>
              <a:rPr lang="en-US" baseline="-25000" dirty="0" smtClean="0">
                <a:latin typeface="Times New Roman"/>
                <a:ea typeface="Times New Roman"/>
              </a:rPr>
              <a:t>1</a:t>
            </a:r>
            <a:r>
              <a:rPr lang="en-US" dirty="0" smtClean="0">
                <a:latin typeface="Times New Roman"/>
                <a:ea typeface="Times New Roman"/>
              </a:rPr>
              <a:t>)/</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a:t>
            </a:r>
            <a:r>
              <a:rPr lang="en-US" i="1" dirty="0" smtClean="0">
                <a:latin typeface="Symbol"/>
                <a:ea typeface="Symbol"/>
                <a:cs typeface="Symbol"/>
              </a:rPr>
              <a:t>l</a:t>
            </a:r>
            <a:r>
              <a:rPr lang="en-US" baseline="-25000" dirty="0" smtClean="0">
                <a:latin typeface="Times New Roman"/>
                <a:ea typeface="Times New Roman"/>
              </a:rPr>
              <a:t>3</a:t>
            </a:r>
            <a:r>
              <a:rPr lang="en-US" dirty="0" smtClean="0">
                <a:latin typeface="Times New Roman"/>
                <a:ea typeface="Times New Roman"/>
              </a:rPr>
              <a:t>), </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a:t>
            </a:r>
            <a:r>
              <a:rPr lang="en-US" i="1" dirty="0" smtClean="0">
                <a:latin typeface="Symbol"/>
                <a:ea typeface="Symbol"/>
                <a:cs typeface="Symbol"/>
              </a:rPr>
              <a:t>l</a:t>
            </a:r>
            <a:r>
              <a:rPr lang="en-US" baseline="-25000" dirty="0" smtClean="0">
                <a:latin typeface="Times New Roman"/>
                <a:ea typeface="Times New Roman"/>
              </a:rPr>
              <a:t>2</a:t>
            </a:r>
            <a:r>
              <a:rPr lang="en-US" dirty="0" smtClean="0">
                <a:latin typeface="Times New Roman"/>
                <a:ea typeface="Times New Roman"/>
              </a:rPr>
              <a:t>)/</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a:t>
            </a:r>
            <a:r>
              <a:rPr lang="en-US" i="1" dirty="0" smtClean="0">
                <a:latin typeface="Symbol"/>
                <a:ea typeface="Symbol"/>
                <a:cs typeface="Symbol"/>
              </a:rPr>
              <a:t>l</a:t>
            </a:r>
            <a:r>
              <a:rPr lang="en-US" baseline="-25000" dirty="0" smtClean="0">
                <a:latin typeface="Times New Roman"/>
                <a:ea typeface="Times New Roman"/>
              </a:rPr>
              <a:t>3</a:t>
            </a:r>
            <a:r>
              <a:rPr lang="en-US" dirty="0" smtClean="0">
                <a:latin typeface="Times New Roman"/>
                <a:ea typeface="Times New Roman"/>
              </a:rPr>
              <a:t>)]</a:t>
            </a:r>
          </a:p>
          <a:p>
            <a:pPr algn="ctr"/>
            <a:endParaRPr lang="en-US" dirty="0">
              <a:latin typeface="Times New Roman"/>
            </a:endParaRPr>
          </a:p>
          <a:p>
            <a:pPr algn="ct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a:t>
            </a:r>
            <a:r>
              <a:rPr lang="en-US" i="1" dirty="0" smtClean="0">
                <a:latin typeface="Symbol"/>
                <a:ea typeface="Symbol"/>
                <a:cs typeface="Symbol"/>
              </a:rPr>
              <a:t>l</a:t>
            </a:r>
            <a:r>
              <a:rPr lang="en-US" dirty="0" smtClean="0">
                <a:latin typeface="Times New Roman"/>
                <a:ea typeface="Times New Roman"/>
              </a:rPr>
              <a:t>) = </a:t>
            </a:r>
            <a:r>
              <a:rPr lang="en-US" i="1" dirty="0" smtClean="0">
                <a:latin typeface="Times New Roman"/>
                <a:ea typeface="Times New Roman"/>
                <a:cs typeface="Times New Roman"/>
                <a:sym typeface="Symbol"/>
              </a:rPr>
              <a:t></a:t>
            </a:r>
            <a:r>
              <a:rPr lang="en-US" i="1" dirty="0" err="1" smtClean="0">
                <a:latin typeface="Times New Roman"/>
                <a:ea typeface="Times New Roman"/>
              </a:rPr>
              <a:t>nL</a:t>
            </a:r>
            <a:r>
              <a:rPr lang="en-US" i="1" baseline="-25000" dirty="0" err="1" smtClean="0">
                <a:latin typeface="Times New Roman"/>
                <a:ea typeface="Times New Roman"/>
              </a:rPr>
              <a:t>w</a:t>
            </a:r>
            <a:r>
              <a:rPr lang="en-US" dirty="0" smtClean="0">
                <a:latin typeface="Times New Roman"/>
                <a:ea typeface="Times New Roman"/>
              </a:rPr>
              <a:t>(</a:t>
            </a:r>
            <a:r>
              <a:rPr lang="en-US" i="1" dirty="0" smtClean="0">
                <a:latin typeface="Symbol"/>
                <a:ea typeface="Symbol"/>
                <a:cs typeface="Symbol"/>
              </a:rPr>
              <a:t>l</a:t>
            </a:r>
            <a:r>
              <a:rPr lang="en-US" dirty="0" smtClean="0">
                <a:latin typeface="Times New Roman"/>
                <a:ea typeface="Times New Roman"/>
              </a:rPr>
              <a:t>)/</a:t>
            </a:r>
            <a:r>
              <a:rPr lang="en-US" i="1" dirty="0" smtClean="0">
                <a:latin typeface="Times New Roman"/>
                <a:ea typeface="Times New Roman"/>
              </a:rPr>
              <a:t>F</a:t>
            </a:r>
            <a:r>
              <a:rPr lang="en-US" i="1" baseline="-25000" dirty="0" smtClean="0">
                <a:latin typeface="Times New Roman"/>
                <a:ea typeface="Times New Roman"/>
              </a:rPr>
              <a:t>0</a:t>
            </a:r>
            <a:r>
              <a:rPr lang="en-US" dirty="0" smtClean="0">
                <a:latin typeface="Times New Roman"/>
                <a:ea typeface="Times New Roman"/>
              </a:rPr>
              <a:t>(</a:t>
            </a:r>
            <a:r>
              <a:rPr lang="en-US" i="1" dirty="0" smtClean="0">
                <a:latin typeface="Symbol"/>
                <a:ea typeface="Symbol"/>
                <a:cs typeface="Symbol"/>
              </a:rPr>
              <a:t>l</a:t>
            </a:r>
            <a:r>
              <a:rPr lang="en-US" dirty="0" smtClean="0">
                <a:latin typeface="Times New Roman"/>
                <a:ea typeface="Times New Roman"/>
              </a:rPr>
              <a:t>)</a:t>
            </a:r>
            <a:endParaRPr lang="en-US" dirty="0"/>
          </a:p>
        </p:txBody>
      </p:sp>
      <p:sp>
        <p:nvSpPr>
          <p:cNvPr id="18" name="Rectangle 17"/>
          <p:cNvSpPr/>
          <p:nvPr/>
        </p:nvSpPr>
        <p:spPr>
          <a:xfrm>
            <a:off x="0" y="3048000"/>
            <a:ext cx="7162800" cy="369332"/>
          </a:xfrm>
          <a:prstGeom prst="rect">
            <a:avLst/>
          </a:prstGeom>
        </p:spPr>
        <p:txBody>
          <a:bodyPr wrap="square">
            <a:spAutoFit/>
          </a:bodyPr>
          <a:lstStyle/>
          <a:p>
            <a:r>
              <a:rPr lang="en-US" dirty="0" smtClean="0">
                <a:latin typeface="Times New Roman"/>
                <a:ea typeface="Times New Roman"/>
              </a:rPr>
              <a:t>log</a:t>
            </a:r>
            <a:r>
              <a:rPr lang="en-US" baseline="-25000" dirty="0" smtClean="0">
                <a:latin typeface="Times New Roman"/>
                <a:ea typeface="Times New Roman"/>
              </a:rPr>
              <a:t>10</a:t>
            </a:r>
            <a:r>
              <a:rPr lang="en-US" dirty="0" smtClean="0">
                <a:latin typeface="Times New Roman"/>
                <a:ea typeface="Times New Roman"/>
              </a:rPr>
              <a:t>[</a:t>
            </a:r>
            <a:r>
              <a:rPr lang="en-US" i="1" dirty="0" err="1" smtClean="0">
                <a:latin typeface="Times New Roman"/>
                <a:ea typeface="Times New Roman"/>
              </a:rPr>
              <a:t>Chl</a:t>
            </a:r>
            <a:r>
              <a:rPr lang="en-US" i="1" dirty="0" smtClean="0">
                <a:latin typeface="Times New Roman"/>
                <a:ea typeface="Times New Roman"/>
              </a:rPr>
              <a:t>-a</a:t>
            </a:r>
            <a:r>
              <a:rPr lang="en-US" baseline="30000" dirty="0" smtClean="0">
                <a:latin typeface="Times New Roman"/>
                <a:ea typeface="Times New Roman"/>
              </a:rPr>
              <a:t>(OC3M)</a:t>
            </a:r>
            <a:r>
              <a:rPr lang="en-US" dirty="0" smtClean="0">
                <a:latin typeface="Times New Roman"/>
                <a:ea typeface="Times New Roman"/>
              </a:rPr>
              <a:t>] = 0.243 </a:t>
            </a:r>
            <a:r>
              <a:rPr lang="en-US" dirty="0" smtClean="0">
                <a:latin typeface="Symbol"/>
                <a:ea typeface="Times New Roman"/>
                <a:cs typeface="Times New Roman"/>
              </a:rPr>
              <a:t>-</a:t>
            </a:r>
            <a:r>
              <a:rPr lang="en-US" dirty="0" smtClean="0">
                <a:latin typeface="Times New Roman"/>
                <a:ea typeface="Times New Roman"/>
              </a:rPr>
              <a:t> 2.582 </a:t>
            </a:r>
            <a:r>
              <a:rPr lang="en-US" i="1" dirty="0" smtClean="0">
                <a:latin typeface="Times New Roman"/>
                <a:ea typeface="Times New Roman"/>
              </a:rPr>
              <a:t>r </a:t>
            </a:r>
            <a:r>
              <a:rPr lang="en-US" dirty="0" smtClean="0">
                <a:latin typeface="Times New Roman"/>
                <a:ea typeface="Times New Roman"/>
              </a:rPr>
              <a:t>+ 1.705 </a:t>
            </a:r>
            <a:r>
              <a:rPr lang="en-US" i="1" dirty="0" smtClean="0">
                <a:latin typeface="Times New Roman"/>
                <a:ea typeface="Times New Roman"/>
              </a:rPr>
              <a:t>r</a:t>
            </a:r>
            <a:r>
              <a:rPr lang="en-US" baseline="30000" dirty="0" smtClean="0">
                <a:latin typeface="Times New Roman"/>
                <a:ea typeface="Times New Roman"/>
              </a:rPr>
              <a:t>2</a:t>
            </a:r>
            <a:r>
              <a:rPr lang="en-US" dirty="0" smtClean="0">
                <a:latin typeface="Times New Roman"/>
                <a:ea typeface="Times New Roman"/>
              </a:rPr>
              <a:t> </a:t>
            </a:r>
            <a:r>
              <a:rPr lang="en-US" dirty="0" smtClean="0">
                <a:latin typeface="Symbol"/>
                <a:ea typeface="Times New Roman"/>
                <a:cs typeface="Times New Roman"/>
              </a:rPr>
              <a:t>-</a:t>
            </a:r>
            <a:r>
              <a:rPr lang="en-US" dirty="0" smtClean="0">
                <a:latin typeface="Times New Roman"/>
                <a:ea typeface="Times New Roman"/>
              </a:rPr>
              <a:t> 0.341 </a:t>
            </a:r>
            <a:r>
              <a:rPr lang="en-US" i="1" dirty="0" smtClean="0">
                <a:latin typeface="Times New Roman"/>
                <a:ea typeface="Times New Roman"/>
              </a:rPr>
              <a:t>r</a:t>
            </a:r>
            <a:r>
              <a:rPr lang="en-US" baseline="30000" dirty="0" smtClean="0">
                <a:latin typeface="Times New Roman"/>
                <a:ea typeface="Times New Roman"/>
              </a:rPr>
              <a:t>3</a:t>
            </a:r>
            <a:r>
              <a:rPr lang="en-US" i="1" dirty="0" smtClean="0">
                <a:latin typeface="Times New Roman"/>
                <a:ea typeface="Times New Roman"/>
              </a:rPr>
              <a:t> </a:t>
            </a:r>
            <a:r>
              <a:rPr lang="en-US" dirty="0" smtClean="0">
                <a:latin typeface="Symbol"/>
                <a:ea typeface="Times New Roman"/>
                <a:cs typeface="Times New Roman"/>
              </a:rPr>
              <a:t>-</a:t>
            </a:r>
            <a:r>
              <a:rPr lang="en-US" dirty="0" smtClean="0">
                <a:latin typeface="Times New Roman"/>
                <a:ea typeface="Times New Roman"/>
              </a:rPr>
              <a:t> 0.881 </a:t>
            </a:r>
            <a:r>
              <a:rPr lang="en-US" i="1" dirty="0" smtClean="0">
                <a:latin typeface="Times New Roman"/>
                <a:ea typeface="Times New Roman"/>
              </a:rPr>
              <a:t>r</a:t>
            </a:r>
            <a:r>
              <a:rPr lang="en-US" baseline="30000" dirty="0" smtClean="0">
                <a:latin typeface="Times New Roman"/>
                <a:ea typeface="Times New Roman"/>
              </a:rPr>
              <a:t>4</a:t>
            </a:r>
            <a:endParaRPr lang="en-US" dirty="0"/>
          </a:p>
        </p:txBody>
      </p:sp>
      <p:sp>
        <p:nvSpPr>
          <p:cNvPr id="20" name="Rectangle 19"/>
          <p:cNvSpPr/>
          <p:nvPr/>
        </p:nvSpPr>
        <p:spPr>
          <a:xfrm>
            <a:off x="0" y="3810000"/>
            <a:ext cx="4796506" cy="369332"/>
          </a:xfrm>
          <a:prstGeom prst="rect">
            <a:avLst/>
          </a:prstGeom>
        </p:spPr>
        <p:txBody>
          <a:bodyPr wrap="none">
            <a:spAutoFit/>
          </a:bodyPr>
          <a:lstStyle/>
          <a:p>
            <a:r>
              <a:rPr lang="en-US" i="1" dirty="0" smtClean="0">
                <a:latin typeface="Times New Roman"/>
                <a:ea typeface="Times New Roman"/>
              </a:rPr>
              <a:t>r</a:t>
            </a:r>
            <a:r>
              <a:rPr lang="en-US" dirty="0" smtClean="0">
                <a:latin typeface="Times New Roman"/>
                <a:ea typeface="Times New Roman"/>
              </a:rPr>
              <a:t> = </a:t>
            </a:r>
            <a:r>
              <a:rPr lang="en-US" i="1" dirty="0" smtClean="0">
                <a:latin typeface="Times New Roman"/>
                <a:ea typeface="Times New Roman"/>
              </a:rPr>
              <a:t>max</a:t>
            </a:r>
            <a:r>
              <a:rPr lang="en-US" dirty="0" smtClean="0">
                <a:latin typeface="Times New Roman"/>
                <a:ea typeface="Times New Roman"/>
              </a:rPr>
              <a:t>[</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(443)/</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(551), </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(488)/</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(551)]</a:t>
            </a:r>
            <a:endParaRPr lang="en-US" dirty="0"/>
          </a:p>
        </p:txBody>
      </p:sp>
      <p:sp>
        <p:nvSpPr>
          <p:cNvPr id="22" name="TextBox 21"/>
          <p:cNvSpPr txBox="1"/>
          <p:nvPr/>
        </p:nvSpPr>
        <p:spPr>
          <a:xfrm>
            <a:off x="0" y="6488668"/>
            <a:ext cx="64008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http://oceancolor.gsfc.nasa.gov/REPROCESSING/R2009/ocv6/</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Data and Methods </a:t>
            </a:r>
            <a:endParaRPr lang="en-US" sz="2800" b="1" dirty="0">
              <a:latin typeface="Times New Roman" pitchFamily="18" charset="0"/>
              <a:cs typeface="Times New Roman" pitchFamily="18" charset="0"/>
            </a:endParaRPr>
          </a:p>
        </p:txBody>
      </p:sp>
      <p:sp>
        <p:nvSpPr>
          <p:cNvPr id="3" name="TextBox 2"/>
          <p:cNvSpPr txBox="1"/>
          <p:nvPr/>
        </p:nvSpPr>
        <p:spPr>
          <a:xfrm>
            <a:off x="228600" y="533400"/>
            <a:ext cx="8763000" cy="5555367"/>
          </a:xfrm>
          <a:prstGeom prst="rect">
            <a:avLst/>
          </a:prstGeom>
          <a:noFill/>
        </p:spPr>
        <p:txBody>
          <a:bodyPr wrap="square">
            <a:spAutoFit/>
          </a:bodyPr>
          <a:lstStyle/>
          <a:p>
            <a:pPr>
              <a:spcAft>
                <a:spcPts val="600"/>
              </a:spcAft>
              <a:buFont typeface="Wingdings" pitchFamily="2" charset="2"/>
              <a:buChar char="Ø"/>
              <a:defRPr/>
            </a:pPr>
            <a:r>
              <a:rPr lang="en-US"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NOAA-MSL12 ocean color data processing system </a:t>
            </a:r>
            <a:r>
              <a:rPr lang="en-US" sz="2000" dirty="0" smtClean="0">
                <a:latin typeface="Times New Roman" pitchFamily="18" charset="0"/>
                <a:cs typeface="Times New Roman" pitchFamily="18" charset="0"/>
              </a:rPr>
              <a:t>used </a:t>
            </a:r>
            <a:r>
              <a:rPr lang="en-US" sz="2000" dirty="0">
                <a:latin typeface="Times New Roman" pitchFamily="18" charset="0"/>
                <a:cs typeface="Times New Roman" pitchFamily="18" charset="0"/>
              </a:rPr>
              <a:t>to process and produce MODIS-Aqua ocean color </a:t>
            </a:r>
            <a:r>
              <a:rPr lang="en-US" sz="2000" dirty="0" smtClean="0">
                <a:latin typeface="Times New Roman" pitchFamily="18" charset="0"/>
                <a:cs typeface="Times New Roman" pitchFamily="18" charset="0"/>
              </a:rPr>
              <a:t>products.</a:t>
            </a:r>
          </a:p>
          <a:p>
            <a:pPr>
              <a:spcAft>
                <a:spcPts val="600"/>
              </a:spcAft>
              <a:buFont typeface="Wingdings" pitchFamily="2" charset="2"/>
              <a:buChar char="Ø"/>
              <a:defRPr/>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situ Chl-a data </a:t>
            </a:r>
            <a:r>
              <a:rPr lang="en-US" sz="2000" dirty="0" smtClean="0">
                <a:latin typeface="Times New Roman" pitchFamily="18" charset="0"/>
                <a:cs typeface="Times New Roman" pitchFamily="18" charset="0"/>
              </a:rPr>
              <a:t>- BEST </a:t>
            </a:r>
            <a:r>
              <a:rPr lang="en-US" sz="2000" dirty="0">
                <a:latin typeface="Times New Roman" pitchFamily="18" charset="0"/>
                <a:cs typeface="Times New Roman" pitchFamily="18" charset="0"/>
              </a:rPr>
              <a:t>data </a:t>
            </a:r>
            <a:r>
              <a:rPr lang="en-US" sz="2000" dirty="0" smtClean="0">
                <a:latin typeface="Times New Roman" pitchFamily="18" charset="0"/>
                <a:cs typeface="Times New Roman" pitchFamily="18" charset="0"/>
              </a:rPr>
              <a:t>archive -NSF funded project in the Bering Sea  (</a:t>
            </a:r>
            <a:r>
              <a:rPr lang="en-US" sz="2000" u="sng" dirty="0" smtClean="0">
                <a:latin typeface="Times New Roman" pitchFamily="18" charset="0"/>
                <a:cs typeface="Times New Roman" pitchFamily="18" charset="0"/>
                <a:hlinkClick r:id="rId2"/>
              </a:rPr>
              <a:t>http</a:t>
            </a:r>
            <a:r>
              <a:rPr lang="en-US" sz="2000" u="sng" dirty="0">
                <a:latin typeface="Times New Roman" pitchFamily="18" charset="0"/>
                <a:cs typeface="Times New Roman" pitchFamily="18" charset="0"/>
                <a:hlinkClick r:id="rId2"/>
              </a:rPr>
              <a:t>://www.nprb.org/bering-sea-project</a:t>
            </a:r>
            <a:r>
              <a:rPr lang="en-US" sz="2000" dirty="0" smtClean="0">
                <a:latin typeface="Times New Roman" pitchFamily="18" charset="0"/>
                <a:cs typeface="Times New Roman" pitchFamily="18" charset="0"/>
              </a:rPr>
              <a:t>).</a:t>
            </a:r>
          </a:p>
          <a:p>
            <a:pPr>
              <a:spcAft>
                <a:spcPts val="600"/>
              </a:spcAft>
              <a:buFont typeface="Wingdings" pitchFamily="2" charset="2"/>
              <a:buChar char="Ø"/>
              <a:defRPr/>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situ normalized water-leaving radiance </a:t>
            </a:r>
            <a:r>
              <a:rPr lang="en-US" sz="2000" i="1" dirty="0" err="1">
                <a:latin typeface="Times New Roman" pitchFamily="18" charset="0"/>
                <a:cs typeface="Times New Roman" pitchFamily="18" charset="0"/>
              </a:rPr>
              <a:t>nL</a:t>
            </a:r>
            <a:r>
              <a:rPr lang="en-US" sz="2000" i="1" baseline="-25000" dirty="0" err="1">
                <a:latin typeface="Times New Roman" pitchFamily="18" charset="0"/>
                <a:cs typeface="Times New Roman" pitchFamily="18" charset="0"/>
              </a:rPr>
              <a:t>w</a:t>
            </a:r>
            <a:r>
              <a:rPr lang="en-US" sz="2000" dirty="0" err="1">
                <a:latin typeface="Times New Roman" pitchFamily="18" charset="0"/>
                <a:cs typeface="Times New Roman" pitchFamily="18" charset="0"/>
              </a:rPr>
              <a:t>(</a:t>
            </a:r>
            <a:r>
              <a:rPr lang="en-US" sz="2000" i="1" dirty="0" err="1">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SeaWiFS </a:t>
            </a:r>
            <a:r>
              <a:rPr lang="en-US" sz="2000" dirty="0">
                <a:latin typeface="Times New Roman" pitchFamily="18" charset="0"/>
                <a:cs typeface="Times New Roman" pitchFamily="18" charset="0"/>
              </a:rPr>
              <a:t>Bio-optical Archive and Storage System (</a:t>
            </a:r>
            <a:r>
              <a:rPr lang="en-US" sz="2000" dirty="0" err="1">
                <a:latin typeface="Times New Roman" pitchFamily="18" charset="0"/>
                <a:cs typeface="Times New Roman" pitchFamily="18" charset="0"/>
              </a:rPr>
              <a:t>SeaBASS</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3"/>
              </a:rPr>
              <a:t>http://seabass.gsfc.nasa.gov/</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and </a:t>
            </a:r>
            <a:r>
              <a:rPr lang="en-US" sz="2000" dirty="0">
                <a:latin typeface="Times New Roman" pitchFamily="18" charset="0"/>
                <a:cs typeface="Times New Roman" pitchFamily="18" charset="0"/>
              </a:rPr>
              <a:t>a research cruise in July 2008 in the region</a:t>
            </a:r>
            <a:r>
              <a:rPr lang="en-US" sz="2000" dirty="0" smtClean="0">
                <a:latin typeface="Times New Roman" pitchFamily="18" charset="0"/>
                <a:cs typeface="Times New Roman" pitchFamily="18" charset="0"/>
              </a:rPr>
              <a:t>.</a:t>
            </a:r>
          </a:p>
          <a:p>
            <a:pPr>
              <a:spcAft>
                <a:spcPts val="600"/>
              </a:spcAft>
              <a:buFont typeface="Wingdings" pitchFamily="2" charset="2"/>
              <a:buChar char="Ø"/>
              <a:defRP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MODIS-Aqua Level-1B data </a:t>
            </a:r>
            <a:r>
              <a:rPr lang="en-US" sz="2000" dirty="0" smtClean="0">
                <a:latin typeface="Times New Roman" pitchFamily="18" charset="0"/>
                <a:cs typeface="Times New Roman" pitchFamily="18" charset="0"/>
              </a:rPr>
              <a:t>(Collection </a:t>
            </a:r>
            <a:r>
              <a:rPr lang="en-US" sz="2000" dirty="0">
                <a:latin typeface="Times New Roman" pitchFamily="18" charset="0"/>
                <a:cs typeface="Times New Roman" pitchFamily="18" charset="0"/>
              </a:rPr>
              <a:t>6) </a:t>
            </a:r>
            <a:r>
              <a:rPr lang="en-US" sz="2000" dirty="0" smtClean="0">
                <a:latin typeface="Times New Roman" pitchFamily="18" charset="0"/>
                <a:cs typeface="Times New Roman" pitchFamily="18" charset="0"/>
              </a:rPr>
              <a:t>- NASA </a:t>
            </a:r>
            <a:r>
              <a:rPr lang="en-US" sz="2000" dirty="0">
                <a:latin typeface="Times New Roman" pitchFamily="18" charset="0"/>
                <a:cs typeface="Times New Roman" pitchFamily="18" charset="0"/>
              </a:rPr>
              <a:t>MODIS Adaptive Processing System (MODAPS) website (</a:t>
            </a:r>
            <a:r>
              <a:rPr lang="en-US" sz="2000" u="sng" dirty="0">
                <a:latin typeface="Times New Roman" pitchFamily="18" charset="0"/>
                <a:cs typeface="Times New Roman" pitchFamily="18" charset="0"/>
                <a:hlinkClick r:id="rId4"/>
              </a:rPr>
              <a:t>http://ladsweb.nascom.nasa.gov</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spcAft>
                <a:spcPts val="600"/>
              </a:spcAft>
              <a:buFont typeface="Wingdings" pitchFamily="2" charset="2"/>
              <a:buChar char="Ø"/>
              <a:defRPr/>
            </a:pPr>
            <a:r>
              <a:rPr lang="en-US" sz="2000" dirty="0" smtClean="0">
                <a:latin typeface="Times New Roman" pitchFamily="18" charset="0"/>
                <a:cs typeface="Times New Roman" pitchFamily="18" charset="0"/>
              </a:rPr>
              <a:t>Sea </a:t>
            </a:r>
            <a:r>
              <a:rPr lang="en-US" sz="2000" dirty="0">
                <a:latin typeface="Times New Roman" pitchFamily="18" charset="0"/>
                <a:cs typeface="Times New Roman" pitchFamily="18" charset="0"/>
              </a:rPr>
              <a:t>ice extent data (2003–2012) </a:t>
            </a:r>
            <a:r>
              <a:rPr lang="en-US" sz="2000" dirty="0" smtClean="0">
                <a:latin typeface="Times New Roman" pitchFamily="18" charset="0"/>
                <a:cs typeface="Times New Roman" pitchFamily="18" charset="0"/>
              </a:rPr>
              <a:t>- National </a:t>
            </a:r>
            <a:r>
              <a:rPr lang="en-US" sz="2000" dirty="0">
                <a:latin typeface="Times New Roman" pitchFamily="18" charset="0"/>
                <a:cs typeface="Times New Roman" pitchFamily="18" charset="0"/>
              </a:rPr>
              <a:t>Snow and Ice data </a:t>
            </a:r>
            <a:r>
              <a:rPr lang="en-US" sz="2000" dirty="0" smtClean="0">
                <a:latin typeface="Times New Roman" pitchFamily="18" charset="0"/>
                <a:cs typeface="Times New Roman" pitchFamily="18" charset="0"/>
              </a:rPr>
              <a:t>center (        </a:t>
            </a:r>
            <a:r>
              <a:rPr lang="en-US" sz="2000" dirty="0" smtClean="0">
                <a:latin typeface="Times New Roman" pitchFamily="18" charset="0"/>
                <a:cs typeface="Times New Roman" pitchFamily="18" charset="0"/>
                <a:hlinkClick r:id="rId5"/>
              </a:rPr>
              <a:t>https</a:t>
            </a:r>
            <a:r>
              <a:rPr lang="en-US" sz="2000" dirty="0">
                <a:latin typeface="Times New Roman" pitchFamily="18" charset="0"/>
                <a:cs typeface="Times New Roman" pitchFamily="18" charset="0"/>
                <a:hlinkClick r:id="rId5"/>
              </a:rPr>
              <a:t>://nsidc.org</a:t>
            </a:r>
            <a:r>
              <a:rPr lang="en-US" sz="2000" dirty="0" smtClean="0">
                <a:latin typeface="Times New Roman" pitchFamily="18" charset="0"/>
                <a:cs typeface="Times New Roman" pitchFamily="18" charset="0"/>
                <a:hlinkClick r:id="rId5"/>
              </a:rPr>
              <a:t>/</a:t>
            </a:r>
            <a:r>
              <a:rPr lang="en-US" sz="2000" dirty="0" smtClean="0">
                <a:latin typeface="Times New Roman" pitchFamily="18" charset="0"/>
                <a:cs typeface="Times New Roman" pitchFamily="18" charset="0"/>
              </a:rPr>
              <a:t>).</a:t>
            </a:r>
          </a:p>
          <a:p>
            <a:pPr>
              <a:spcAft>
                <a:spcPts val="600"/>
              </a:spcAft>
              <a:buFont typeface="Wingdings" pitchFamily="2" charset="2"/>
              <a:buChar char="Ø"/>
              <a:defRPr/>
            </a:pPr>
            <a:r>
              <a:rPr lang="en-US" sz="2000" dirty="0" smtClean="0">
                <a:latin typeface="Times New Roman" pitchFamily="18" charset="0"/>
                <a:cs typeface="Times New Roman" pitchFamily="18" charset="0"/>
              </a:rPr>
              <a:t> Wind speed </a:t>
            </a:r>
            <a:r>
              <a:rPr lang="en-US" sz="2000" dirty="0">
                <a:latin typeface="Times New Roman" pitchFamily="18" charset="0"/>
                <a:cs typeface="Times New Roman" pitchFamily="18" charset="0"/>
              </a:rPr>
              <a:t>data </a:t>
            </a:r>
            <a:r>
              <a:rPr lang="en-US" sz="2000" dirty="0" smtClean="0">
                <a:latin typeface="Times New Roman" pitchFamily="18" charset="0"/>
                <a:cs typeface="Times New Roman" pitchFamily="18" charset="0"/>
              </a:rPr>
              <a:t>- NCEP/NCAR </a:t>
            </a:r>
            <a:r>
              <a:rPr lang="en-US" sz="2000" dirty="0">
                <a:latin typeface="Times New Roman" pitchFamily="18" charset="0"/>
                <a:cs typeface="Times New Roman" pitchFamily="18" charset="0"/>
              </a:rPr>
              <a:t>reanalysis project (</a:t>
            </a:r>
            <a:r>
              <a:rPr lang="en-US" sz="2000" u="sng" dirty="0">
                <a:latin typeface="Times New Roman" pitchFamily="18" charset="0"/>
                <a:cs typeface="Times New Roman" pitchFamily="18" charset="0"/>
                <a:hlinkClick r:id="rId6"/>
              </a:rPr>
              <a:t>http://www.esrl.noaa.gov/psd/</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spcAft>
                <a:spcPts val="600"/>
              </a:spcAft>
              <a:buFont typeface="Wingdings" pitchFamily="2" charset="2"/>
              <a:buChar char="Ø"/>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MODIS-Aqua </a:t>
            </a:r>
            <a:r>
              <a:rPr lang="en-US" sz="2000" dirty="0">
                <a:latin typeface="Times New Roman" pitchFamily="18" charset="0"/>
                <a:cs typeface="Times New Roman" pitchFamily="18" charset="0"/>
              </a:rPr>
              <a:t>Level-2 sea surface temperature (SST) </a:t>
            </a:r>
            <a:r>
              <a:rPr lang="en-US" sz="2000" dirty="0" smtClean="0">
                <a:latin typeface="Times New Roman" pitchFamily="18" charset="0"/>
                <a:cs typeface="Times New Roman" pitchFamily="18" charset="0"/>
              </a:rPr>
              <a:t>- NASA </a:t>
            </a:r>
            <a:r>
              <a:rPr lang="en-US" sz="2000" dirty="0">
                <a:latin typeface="Times New Roman" pitchFamily="18" charset="0"/>
                <a:cs typeface="Times New Roman" pitchFamily="18" charset="0"/>
              </a:rPr>
              <a:t>Ocean Biology Processing Group (OBPG) (</a:t>
            </a:r>
            <a:r>
              <a:rPr lang="en-US" sz="2000" u="sng" dirty="0">
                <a:latin typeface="Times New Roman" pitchFamily="18" charset="0"/>
                <a:cs typeface="Times New Roman" pitchFamily="18" charset="0"/>
                <a:hlinkClick r:id="rId7"/>
              </a:rPr>
              <a:t>http://oceancolor.gsfc.nasa.gov</a:t>
            </a:r>
            <a:r>
              <a:rPr lang="en-US" sz="2000" dirty="0">
                <a:latin typeface="Times New Roman" pitchFamily="18" charset="0"/>
                <a:cs typeface="Times New Roman" pitchFamily="18" charset="0"/>
              </a:rPr>
              <a:t>). </a:t>
            </a:r>
          </a:p>
          <a:p>
            <a:pPr>
              <a:buFont typeface="Wingdings" pitchFamily="2" charset="2"/>
              <a:buChar char="Ø"/>
              <a:defRPr/>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30760" y="533400"/>
            <a:ext cx="4622465" cy="6324600"/>
          </a:xfrm>
          <a:prstGeom prst="rect">
            <a:avLst/>
          </a:prstGeom>
          <a:noFill/>
          <a:ln w="9525">
            <a:noFill/>
            <a:miter lim="800000"/>
            <a:headEnd/>
            <a:tailEnd/>
          </a:ln>
        </p:spPr>
      </p:pic>
      <p:sp>
        <p:nvSpPr>
          <p:cNvPr id="4" name="TextBox 3"/>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MODIS-Aqua-derived </a:t>
            </a:r>
            <a:r>
              <a:rPr lang="en-US" sz="2800" b="1" i="1" dirty="0" err="1" smtClean="0">
                <a:latin typeface="Times New Roman"/>
                <a:ea typeface="Times New Roman"/>
              </a:rPr>
              <a:t>nL</a:t>
            </a:r>
            <a:r>
              <a:rPr lang="en-US" sz="2800" b="1" i="1" baseline="-25000" dirty="0" err="1" smtClean="0">
                <a:latin typeface="Times New Roman"/>
                <a:ea typeface="Times New Roman"/>
              </a:rPr>
              <a:t>w</a:t>
            </a:r>
            <a:r>
              <a:rPr lang="en-US" sz="2800" b="1" dirty="0" err="1" smtClean="0">
                <a:latin typeface="Times New Roman"/>
                <a:ea typeface="Times New Roman"/>
              </a:rPr>
              <a:t>(</a:t>
            </a:r>
            <a:r>
              <a:rPr lang="en-US" sz="2800" b="1" i="1" dirty="0" err="1" smtClean="0">
                <a:latin typeface="Symbol"/>
                <a:ea typeface="Symbol"/>
                <a:cs typeface="Symbol"/>
              </a:rPr>
              <a:t>l</a:t>
            </a:r>
            <a:r>
              <a:rPr lang="en-US" sz="2800" b="1" dirty="0" smtClean="0">
                <a:latin typeface="Times New Roman"/>
                <a:ea typeface="Times New Roman"/>
              </a:rPr>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0" y="400050"/>
            <a:ext cx="4506933" cy="6457950"/>
          </a:xfrm>
          <a:prstGeom prst="rect">
            <a:avLst/>
          </a:prstGeom>
          <a:noFill/>
          <a:ln w="9525">
            <a:noFill/>
            <a:miter lim="800000"/>
            <a:headEnd/>
            <a:tailEnd/>
          </a:ln>
        </p:spPr>
      </p:pic>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MODIS-Aqua-derived Chlorophyll-a</a:t>
            </a:r>
            <a:endParaRPr lang="en-US" sz="2800" b="1" dirty="0">
              <a:latin typeface="Times New Roman" pitchFamily="18" charset="0"/>
              <a:cs typeface="Times New Roman" pitchFamily="18" charset="0"/>
            </a:endParaRPr>
          </a:p>
        </p:txBody>
      </p:sp>
      <p:sp>
        <p:nvSpPr>
          <p:cNvPr id="4" name="TextBox 3"/>
          <p:cNvSpPr txBox="1"/>
          <p:nvPr/>
        </p:nvSpPr>
        <p:spPr>
          <a:xfrm>
            <a:off x="0" y="3048000"/>
            <a:ext cx="2590800" cy="1323439"/>
          </a:xfrm>
          <a:prstGeom prst="rect">
            <a:avLst/>
          </a:prstGeom>
          <a:noFill/>
        </p:spPr>
        <p:txBody>
          <a:bodyPr wrap="square" rtlCol="0">
            <a:spAutoFit/>
          </a:bodyPr>
          <a:lstStyle/>
          <a:p>
            <a:r>
              <a:rPr lang="en-US" sz="2000" dirty="0" smtClean="0">
                <a:solidFill>
                  <a:srgbClr val="220EB2"/>
                </a:solidFill>
              </a:rPr>
              <a:t>Overestimated at </a:t>
            </a:r>
            <a:r>
              <a:rPr lang="en-US" sz="2000" b="1" dirty="0" smtClean="0">
                <a:solidFill>
                  <a:srgbClr val="220EB2"/>
                </a:solidFill>
              </a:rPr>
              <a:t>lower</a:t>
            </a:r>
            <a:r>
              <a:rPr lang="en-US" sz="2000" dirty="0" smtClean="0">
                <a:solidFill>
                  <a:srgbClr val="220EB2"/>
                </a:solidFill>
              </a:rPr>
              <a:t> chlorophyll-a and underestimated at </a:t>
            </a:r>
            <a:r>
              <a:rPr lang="en-US" sz="2000" b="1" dirty="0" smtClean="0">
                <a:solidFill>
                  <a:srgbClr val="220EB2"/>
                </a:solidFill>
              </a:rPr>
              <a:t>higher</a:t>
            </a:r>
            <a:r>
              <a:rPr lang="en-US" sz="2000" dirty="0" smtClean="0">
                <a:solidFill>
                  <a:srgbClr val="220EB2"/>
                </a:solidFill>
              </a:rPr>
              <a:t> chlorophyll-a</a:t>
            </a:r>
            <a:endParaRPr lang="en-US" sz="2000" dirty="0">
              <a:solidFill>
                <a:srgbClr val="220EB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34000" y="533400"/>
            <a:ext cx="3094164" cy="6324600"/>
          </a:xfrm>
          <a:prstGeom prst="rect">
            <a:avLst/>
          </a:prstGeom>
          <a:noFill/>
          <a:ln w="9525">
            <a:noFill/>
            <a:miter lim="800000"/>
            <a:headEnd/>
            <a:tailEnd/>
          </a:ln>
        </p:spPr>
      </p:pic>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New Blended Chlorophyll-a Algorithm</a:t>
            </a:r>
            <a:endParaRPr lang="en-US" sz="2800" b="1" dirty="0">
              <a:latin typeface="Times New Roman" pitchFamily="18" charset="0"/>
              <a:cs typeface="Times New Roman" pitchFamily="18" charset="0"/>
            </a:endParaRPr>
          </a:p>
        </p:txBody>
      </p:sp>
      <p:sp>
        <p:nvSpPr>
          <p:cNvPr id="4" name="Rectangle 3"/>
          <p:cNvSpPr/>
          <p:nvPr/>
        </p:nvSpPr>
        <p:spPr>
          <a:xfrm>
            <a:off x="381000" y="990600"/>
            <a:ext cx="4724400" cy="646331"/>
          </a:xfrm>
          <a:prstGeom prst="rect">
            <a:avLst/>
          </a:prstGeom>
        </p:spPr>
        <p:txBody>
          <a:bodyPr wrap="square">
            <a:spAutoFit/>
          </a:bodyPr>
          <a:lstStyle/>
          <a:p>
            <a:r>
              <a:rPr lang="en-US" dirty="0" smtClean="0">
                <a:solidFill>
                  <a:srgbClr val="220EB2"/>
                </a:solidFill>
                <a:latin typeface="Times New Roman"/>
                <a:ea typeface="Times New Roman"/>
              </a:rPr>
              <a:t>log</a:t>
            </a:r>
            <a:r>
              <a:rPr lang="en-US" baseline="-25000" dirty="0" smtClean="0">
                <a:solidFill>
                  <a:srgbClr val="220EB2"/>
                </a:solidFill>
                <a:latin typeface="Times New Roman"/>
                <a:ea typeface="Times New Roman"/>
              </a:rPr>
              <a:t>10</a:t>
            </a:r>
            <a:r>
              <a:rPr lang="en-US" dirty="0" smtClean="0">
                <a:solidFill>
                  <a:srgbClr val="220EB2"/>
                </a:solidFill>
                <a:latin typeface="Times New Roman"/>
                <a:ea typeface="Times New Roman"/>
              </a:rPr>
              <a:t>[</a:t>
            </a:r>
            <a:r>
              <a:rPr lang="en-US" i="1" dirty="0" err="1" smtClean="0">
                <a:solidFill>
                  <a:srgbClr val="220EB2"/>
                </a:solidFill>
                <a:latin typeface="Times New Roman"/>
                <a:ea typeface="Times New Roman"/>
              </a:rPr>
              <a:t>Chl</a:t>
            </a:r>
            <a:r>
              <a:rPr lang="en-US" i="1" dirty="0" smtClean="0">
                <a:solidFill>
                  <a:srgbClr val="220EB2"/>
                </a:solidFill>
                <a:latin typeface="Times New Roman"/>
                <a:ea typeface="Times New Roman"/>
              </a:rPr>
              <a:t>-a</a:t>
            </a:r>
            <a:r>
              <a:rPr lang="en-US" baseline="30000" dirty="0" smtClean="0">
                <a:solidFill>
                  <a:srgbClr val="220EB2"/>
                </a:solidFill>
                <a:latin typeface="Times New Roman"/>
                <a:ea typeface="Times New Roman"/>
              </a:rPr>
              <a:t>(1)</a:t>
            </a:r>
            <a:r>
              <a:rPr lang="en-US" dirty="0" smtClean="0">
                <a:solidFill>
                  <a:srgbClr val="220EB2"/>
                </a:solidFill>
                <a:latin typeface="Times New Roman"/>
                <a:ea typeface="Times New Roman"/>
              </a:rPr>
              <a:t>] = </a:t>
            </a:r>
            <a:r>
              <a:rPr lang="en-US" dirty="0" smtClean="0">
                <a:solidFill>
                  <a:srgbClr val="220EB2"/>
                </a:solidFill>
                <a:latin typeface="Times New Roman"/>
                <a:ea typeface="Times New Roman"/>
                <a:cs typeface="Times New Roman"/>
                <a:sym typeface="Symbol"/>
              </a:rPr>
              <a:t></a:t>
            </a:r>
            <a:r>
              <a:rPr lang="en-US" dirty="0" smtClean="0">
                <a:solidFill>
                  <a:srgbClr val="220EB2"/>
                </a:solidFill>
                <a:latin typeface="Times New Roman"/>
                <a:ea typeface="Times New Roman"/>
              </a:rPr>
              <a:t>0.041 </a:t>
            </a:r>
            <a:r>
              <a:rPr lang="en-US" dirty="0" smtClean="0">
                <a:solidFill>
                  <a:srgbClr val="220EB2"/>
                </a:solidFill>
                <a:latin typeface="Times New Roman"/>
                <a:ea typeface="Times New Roman"/>
                <a:cs typeface="Times New Roman"/>
                <a:sym typeface="Symbol"/>
              </a:rPr>
              <a:t></a:t>
            </a:r>
            <a:r>
              <a:rPr lang="en-US" dirty="0" smtClean="0">
                <a:solidFill>
                  <a:srgbClr val="220EB2"/>
                </a:solidFill>
                <a:latin typeface="Times New Roman"/>
                <a:ea typeface="Times New Roman"/>
              </a:rPr>
              <a:t> 2.314 </a:t>
            </a:r>
            <a:r>
              <a:rPr lang="en-US" i="1" dirty="0" smtClean="0">
                <a:solidFill>
                  <a:srgbClr val="220EB2"/>
                </a:solidFill>
                <a:latin typeface="Times New Roman"/>
                <a:ea typeface="Times New Roman"/>
              </a:rPr>
              <a:t>MBR</a:t>
            </a:r>
            <a:endParaRPr lang="en-US" dirty="0" smtClean="0">
              <a:solidFill>
                <a:srgbClr val="220EB2"/>
              </a:solidFill>
              <a:latin typeface="Times New Roman"/>
              <a:ea typeface="Times New Roman"/>
            </a:endParaRPr>
          </a:p>
          <a:p>
            <a:r>
              <a:rPr lang="en-US" dirty="0" smtClean="0">
                <a:latin typeface="Times New Roman"/>
                <a:ea typeface="Times New Roman"/>
              </a:rPr>
              <a:t>for </a:t>
            </a:r>
            <a:r>
              <a:rPr lang="en-US" i="1" dirty="0" smtClean="0">
                <a:latin typeface="Times New Roman"/>
                <a:ea typeface="Times New Roman"/>
              </a:rPr>
              <a:t>MBR</a:t>
            </a:r>
            <a:r>
              <a:rPr lang="en-US" dirty="0" smtClean="0">
                <a:latin typeface="Times New Roman"/>
                <a:ea typeface="Times New Roman"/>
              </a:rPr>
              <a:t> &gt; 1.4</a:t>
            </a:r>
            <a:endParaRPr lang="en-US" dirty="0"/>
          </a:p>
        </p:txBody>
      </p:sp>
      <p:sp>
        <p:nvSpPr>
          <p:cNvPr id="5" name="Rectangle 4"/>
          <p:cNvSpPr/>
          <p:nvPr/>
        </p:nvSpPr>
        <p:spPr>
          <a:xfrm>
            <a:off x="381000" y="2667000"/>
            <a:ext cx="4876800" cy="646331"/>
          </a:xfrm>
          <a:prstGeom prst="rect">
            <a:avLst/>
          </a:prstGeom>
        </p:spPr>
        <p:txBody>
          <a:bodyPr wrap="square">
            <a:spAutoFit/>
          </a:bodyPr>
          <a:lstStyle/>
          <a:p>
            <a:r>
              <a:rPr lang="en-US" dirty="0" smtClean="0">
                <a:solidFill>
                  <a:srgbClr val="220EB2"/>
                </a:solidFill>
                <a:latin typeface="Times New Roman"/>
                <a:ea typeface="Times New Roman"/>
              </a:rPr>
              <a:t>log</a:t>
            </a:r>
            <a:r>
              <a:rPr lang="en-US" baseline="-25000" dirty="0" smtClean="0">
                <a:solidFill>
                  <a:srgbClr val="220EB2"/>
                </a:solidFill>
                <a:latin typeface="Times New Roman"/>
                <a:ea typeface="Times New Roman"/>
              </a:rPr>
              <a:t>10</a:t>
            </a:r>
            <a:r>
              <a:rPr lang="en-US" dirty="0" smtClean="0">
                <a:solidFill>
                  <a:srgbClr val="220EB2"/>
                </a:solidFill>
                <a:latin typeface="Times New Roman"/>
                <a:ea typeface="Times New Roman"/>
              </a:rPr>
              <a:t>[</a:t>
            </a:r>
            <a:r>
              <a:rPr lang="en-US" i="1" dirty="0" err="1" smtClean="0">
                <a:solidFill>
                  <a:srgbClr val="220EB2"/>
                </a:solidFill>
                <a:latin typeface="Times New Roman"/>
                <a:ea typeface="Times New Roman"/>
              </a:rPr>
              <a:t>Chl</a:t>
            </a:r>
            <a:r>
              <a:rPr lang="en-US" i="1" dirty="0" smtClean="0">
                <a:solidFill>
                  <a:srgbClr val="220EB2"/>
                </a:solidFill>
                <a:latin typeface="Times New Roman"/>
                <a:ea typeface="Times New Roman"/>
              </a:rPr>
              <a:t>-a</a:t>
            </a:r>
            <a:r>
              <a:rPr lang="en-US" baseline="30000" dirty="0" smtClean="0">
                <a:solidFill>
                  <a:srgbClr val="220EB2"/>
                </a:solidFill>
                <a:latin typeface="Times New Roman"/>
                <a:ea typeface="Times New Roman"/>
              </a:rPr>
              <a:t>(2)</a:t>
            </a:r>
            <a:r>
              <a:rPr lang="en-US" dirty="0" smtClean="0">
                <a:solidFill>
                  <a:srgbClr val="220EB2"/>
                </a:solidFill>
                <a:latin typeface="Times New Roman"/>
                <a:ea typeface="Times New Roman"/>
              </a:rPr>
              <a:t>] = 3.002 + 3.935 </a:t>
            </a:r>
            <a:r>
              <a:rPr lang="en-US" i="1" dirty="0" smtClean="0">
                <a:solidFill>
                  <a:srgbClr val="220EB2"/>
                </a:solidFill>
                <a:latin typeface="Times New Roman"/>
                <a:ea typeface="Times New Roman"/>
              </a:rPr>
              <a:t>r</a:t>
            </a:r>
            <a:r>
              <a:rPr lang="en-US" dirty="0" smtClean="0">
                <a:solidFill>
                  <a:srgbClr val="220EB2"/>
                </a:solidFill>
                <a:latin typeface="Times New Roman"/>
                <a:ea typeface="Times New Roman"/>
              </a:rPr>
              <a:t>(667,551)</a:t>
            </a:r>
          </a:p>
          <a:p>
            <a:r>
              <a:rPr lang="en-US" dirty="0" smtClean="0">
                <a:latin typeface="Times New Roman"/>
                <a:ea typeface="Times New Roman"/>
              </a:rPr>
              <a:t>for </a:t>
            </a:r>
            <a:r>
              <a:rPr lang="en-US" i="1" dirty="0" smtClean="0">
                <a:latin typeface="Times New Roman"/>
                <a:ea typeface="Times New Roman"/>
              </a:rPr>
              <a:t>MBR</a:t>
            </a:r>
            <a:r>
              <a:rPr lang="en-US" dirty="0" smtClean="0">
                <a:latin typeface="Times New Roman"/>
                <a:ea typeface="Times New Roman"/>
              </a:rPr>
              <a:t> &lt; 1.0</a:t>
            </a:r>
            <a:endParaRPr lang="en-US" dirty="0"/>
          </a:p>
        </p:txBody>
      </p:sp>
      <p:sp>
        <p:nvSpPr>
          <p:cNvPr id="7" name="Rectangle 6"/>
          <p:cNvSpPr/>
          <p:nvPr/>
        </p:nvSpPr>
        <p:spPr>
          <a:xfrm>
            <a:off x="381000" y="4267200"/>
            <a:ext cx="4495800" cy="369332"/>
          </a:xfrm>
          <a:prstGeom prst="rect">
            <a:avLst/>
          </a:prstGeom>
        </p:spPr>
        <p:txBody>
          <a:bodyPr wrap="square">
            <a:spAutoFit/>
          </a:bodyPr>
          <a:lstStyle/>
          <a:p>
            <a:r>
              <a:rPr lang="en-US" i="1" dirty="0" err="1" smtClean="0">
                <a:solidFill>
                  <a:srgbClr val="220EB2"/>
                </a:solidFill>
                <a:latin typeface="Times New Roman"/>
                <a:ea typeface="Times New Roman"/>
              </a:rPr>
              <a:t>Chl</a:t>
            </a:r>
            <a:r>
              <a:rPr lang="en-US" i="1" dirty="0" smtClean="0">
                <a:solidFill>
                  <a:srgbClr val="220EB2"/>
                </a:solidFill>
                <a:latin typeface="Times New Roman"/>
                <a:ea typeface="Times New Roman"/>
              </a:rPr>
              <a:t>-a</a:t>
            </a:r>
            <a:r>
              <a:rPr lang="en-US" dirty="0" smtClean="0">
                <a:solidFill>
                  <a:srgbClr val="220EB2"/>
                </a:solidFill>
                <a:latin typeface="Times New Roman"/>
                <a:ea typeface="Times New Roman"/>
              </a:rPr>
              <a:t> = </a:t>
            </a:r>
            <a:r>
              <a:rPr lang="en-US" i="1" dirty="0" smtClean="0">
                <a:solidFill>
                  <a:srgbClr val="220EB2"/>
                </a:solidFill>
                <a:latin typeface="Times New Roman"/>
                <a:ea typeface="Times New Roman"/>
              </a:rPr>
              <a:t>W</a:t>
            </a:r>
            <a:r>
              <a:rPr lang="en-US" dirty="0" smtClean="0">
                <a:solidFill>
                  <a:srgbClr val="220EB2"/>
                </a:solidFill>
                <a:latin typeface="Times New Roman"/>
                <a:ea typeface="Times New Roman"/>
              </a:rPr>
              <a:t> </a:t>
            </a:r>
            <a:r>
              <a:rPr lang="en-US" i="1" dirty="0" err="1" smtClean="0">
                <a:solidFill>
                  <a:srgbClr val="220EB2"/>
                </a:solidFill>
                <a:latin typeface="Times New Roman"/>
                <a:ea typeface="Times New Roman"/>
              </a:rPr>
              <a:t>Chl</a:t>
            </a:r>
            <a:r>
              <a:rPr lang="en-US" i="1" dirty="0" smtClean="0">
                <a:solidFill>
                  <a:srgbClr val="220EB2"/>
                </a:solidFill>
                <a:latin typeface="Times New Roman"/>
                <a:ea typeface="Times New Roman"/>
              </a:rPr>
              <a:t>-a</a:t>
            </a:r>
            <a:r>
              <a:rPr lang="en-US" baseline="30000" dirty="0" smtClean="0">
                <a:solidFill>
                  <a:srgbClr val="220EB2"/>
                </a:solidFill>
                <a:latin typeface="Times New Roman"/>
                <a:ea typeface="Times New Roman"/>
              </a:rPr>
              <a:t>(1)</a:t>
            </a:r>
            <a:r>
              <a:rPr lang="en-US" dirty="0" smtClean="0">
                <a:solidFill>
                  <a:srgbClr val="220EB2"/>
                </a:solidFill>
                <a:latin typeface="Times New Roman"/>
                <a:ea typeface="Times New Roman"/>
              </a:rPr>
              <a:t> + (1</a:t>
            </a:r>
            <a:r>
              <a:rPr lang="en-US" dirty="0" smtClean="0">
                <a:solidFill>
                  <a:srgbClr val="220EB2"/>
                </a:solidFill>
                <a:latin typeface="Times New Roman"/>
                <a:ea typeface="Times New Roman"/>
                <a:cs typeface="Times New Roman"/>
                <a:sym typeface="Symbol"/>
              </a:rPr>
              <a:t></a:t>
            </a:r>
            <a:r>
              <a:rPr lang="en-US" i="1" dirty="0" smtClean="0">
                <a:solidFill>
                  <a:srgbClr val="220EB2"/>
                </a:solidFill>
                <a:latin typeface="Times New Roman"/>
                <a:ea typeface="Times New Roman"/>
              </a:rPr>
              <a:t>W</a:t>
            </a:r>
            <a:r>
              <a:rPr lang="en-US" dirty="0" smtClean="0">
                <a:solidFill>
                  <a:srgbClr val="220EB2"/>
                </a:solidFill>
                <a:latin typeface="Times New Roman"/>
                <a:ea typeface="Times New Roman"/>
              </a:rPr>
              <a:t>) </a:t>
            </a:r>
            <a:r>
              <a:rPr lang="en-US" i="1" dirty="0" err="1" smtClean="0">
                <a:solidFill>
                  <a:srgbClr val="220EB2"/>
                </a:solidFill>
                <a:latin typeface="Times New Roman"/>
                <a:ea typeface="Times New Roman"/>
              </a:rPr>
              <a:t>Chl</a:t>
            </a:r>
            <a:r>
              <a:rPr lang="en-US" i="1" dirty="0" smtClean="0">
                <a:solidFill>
                  <a:srgbClr val="220EB2"/>
                </a:solidFill>
                <a:latin typeface="Times New Roman"/>
                <a:ea typeface="Times New Roman"/>
              </a:rPr>
              <a:t>-a</a:t>
            </a:r>
            <a:r>
              <a:rPr lang="en-US" baseline="30000" dirty="0" smtClean="0">
                <a:solidFill>
                  <a:srgbClr val="220EB2"/>
                </a:solidFill>
                <a:latin typeface="Times New Roman"/>
                <a:ea typeface="Times New Roman"/>
              </a:rPr>
              <a:t>(2)</a:t>
            </a:r>
            <a:endParaRPr lang="en-US" dirty="0">
              <a:solidFill>
                <a:srgbClr val="220EB2"/>
              </a:solidFill>
            </a:endParaRPr>
          </a:p>
        </p:txBody>
      </p:sp>
      <p:sp>
        <p:nvSpPr>
          <p:cNvPr id="8" name="Rectangle 7"/>
          <p:cNvSpPr/>
          <p:nvPr/>
        </p:nvSpPr>
        <p:spPr>
          <a:xfrm>
            <a:off x="381000" y="4876800"/>
            <a:ext cx="3048000" cy="646331"/>
          </a:xfrm>
          <a:prstGeom prst="rect">
            <a:avLst/>
          </a:prstGeom>
        </p:spPr>
        <p:txBody>
          <a:bodyPr wrap="square">
            <a:spAutoFit/>
          </a:bodyPr>
          <a:lstStyle/>
          <a:p>
            <a:r>
              <a:rPr lang="en-US" i="1" dirty="0" smtClean="0">
                <a:latin typeface="Times New Roman"/>
                <a:ea typeface="Times New Roman"/>
              </a:rPr>
              <a:t>W</a:t>
            </a:r>
            <a:r>
              <a:rPr lang="en-US" dirty="0" smtClean="0">
                <a:latin typeface="Times New Roman"/>
                <a:ea typeface="Times New Roman"/>
              </a:rPr>
              <a:t> = </a:t>
            </a:r>
            <a:r>
              <a:rPr lang="en-US" dirty="0" smtClean="0">
                <a:latin typeface="Times New Roman"/>
                <a:ea typeface="Times New Roman"/>
                <a:cs typeface="Times New Roman"/>
                <a:sym typeface="Symbol"/>
              </a:rPr>
              <a:t></a:t>
            </a:r>
            <a:r>
              <a:rPr lang="en-US" dirty="0" smtClean="0">
                <a:latin typeface="Times New Roman"/>
                <a:ea typeface="Times New Roman"/>
              </a:rPr>
              <a:t>2.5 + 2.5 </a:t>
            </a:r>
            <a:r>
              <a:rPr lang="en-US" i="1" dirty="0" smtClean="0">
                <a:latin typeface="Times New Roman"/>
                <a:ea typeface="Times New Roman"/>
              </a:rPr>
              <a:t>MBR</a:t>
            </a:r>
            <a:endParaRPr lang="en-US" dirty="0" smtClean="0">
              <a:latin typeface="Times New Roman"/>
              <a:ea typeface="Times New Roman"/>
            </a:endParaRPr>
          </a:p>
          <a:p>
            <a:r>
              <a:rPr lang="en-US" dirty="0" smtClean="0">
                <a:latin typeface="Times New Roman"/>
                <a:ea typeface="Times New Roman"/>
              </a:rPr>
              <a:t>for 1.0 ≤ </a:t>
            </a:r>
            <a:r>
              <a:rPr lang="en-US" i="1" dirty="0" smtClean="0">
                <a:latin typeface="Times New Roman"/>
                <a:ea typeface="Times New Roman"/>
              </a:rPr>
              <a:t>MBR</a:t>
            </a:r>
            <a:r>
              <a:rPr lang="en-US" dirty="0" smtClean="0">
                <a:latin typeface="Times New Roman"/>
                <a:ea typeface="Times New Roman"/>
              </a:rPr>
              <a:t> ≤ 1.4</a:t>
            </a:r>
            <a:endParaRPr lang="en-US" dirty="0"/>
          </a:p>
        </p:txBody>
      </p:sp>
      <p:sp>
        <p:nvSpPr>
          <p:cNvPr id="9" name="Rectangle 8"/>
          <p:cNvSpPr/>
          <p:nvPr/>
        </p:nvSpPr>
        <p:spPr>
          <a:xfrm>
            <a:off x="381000" y="1981200"/>
            <a:ext cx="4648200" cy="369332"/>
          </a:xfrm>
          <a:prstGeom prst="rect">
            <a:avLst/>
          </a:prstGeom>
        </p:spPr>
        <p:txBody>
          <a:bodyPr wrap="square">
            <a:spAutoFit/>
          </a:bodyPr>
          <a:lstStyle/>
          <a:p>
            <a:r>
              <a:rPr lang="en-US" dirty="0">
                <a:latin typeface="Times New Roman"/>
                <a:ea typeface="Times New Roman"/>
              </a:rPr>
              <a:t>w</a:t>
            </a:r>
            <a:r>
              <a:rPr lang="en-US" dirty="0" smtClean="0">
                <a:latin typeface="Times New Roman"/>
                <a:ea typeface="Times New Roman"/>
              </a:rPr>
              <a:t>here </a:t>
            </a:r>
            <a:r>
              <a:rPr lang="en-US" i="1" dirty="0" smtClean="0">
                <a:latin typeface="Times New Roman"/>
                <a:ea typeface="Times New Roman"/>
              </a:rPr>
              <a:t>MBR</a:t>
            </a:r>
            <a:r>
              <a:rPr lang="en-US" dirty="0" smtClean="0">
                <a:latin typeface="Times New Roman"/>
                <a:ea typeface="Times New Roman"/>
              </a:rPr>
              <a:t> = max (</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(443,488)/</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(551))</a:t>
            </a:r>
            <a:endParaRPr lang="en-US" dirty="0"/>
          </a:p>
        </p:txBody>
      </p:sp>
      <p:sp>
        <p:nvSpPr>
          <p:cNvPr id="10" name="Rectangle 9"/>
          <p:cNvSpPr/>
          <p:nvPr/>
        </p:nvSpPr>
        <p:spPr>
          <a:xfrm>
            <a:off x="380999" y="3581400"/>
            <a:ext cx="4572001" cy="369332"/>
          </a:xfrm>
          <a:prstGeom prst="rect">
            <a:avLst/>
          </a:prstGeom>
        </p:spPr>
        <p:txBody>
          <a:bodyPr wrap="square">
            <a:spAutoFit/>
          </a:bodyPr>
          <a:lstStyle/>
          <a:p>
            <a:r>
              <a:rPr lang="en-US" dirty="0">
                <a:latin typeface="Times New Roman"/>
                <a:ea typeface="Times New Roman"/>
              </a:rPr>
              <a:t>w</a:t>
            </a:r>
            <a:r>
              <a:rPr lang="en-US" dirty="0" smtClean="0">
                <a:latin typeface="Times New Roman"/>
                <a:ea typeface="Times New Roman"/>
              </a:rPr>
              <a:t>here</a:t>
            </a:r>
            <a:r>
              <a:rPr lang="en-US" i="1" dirty="0" smtClean="0">
                <a:latin typeface="Times New Roman"/>
                <a:ea typeface="Times New Roman"/>
              </a:rPr>
              <a:t>, r</a:t>
            </a:r>
            <a:r>
              <a:rPr lang="en-US" dirty="0" smtClean="0">
                <a:latin typeface="Times New Roman"/>
                <a:ea typeface="Times New Roman"/>
              </a:rPr>
              <a:t>(667,551) = </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(667)/</a:t>
            </a:r>
            <a:r>
              <a:rPr lang="en-US" i="1" dirty="0" err="1" smtClean="0">
                <a:latin typeface="Symbol"/>
                <a:ea typeface="Symbol"/>
                <a:cs typeface="Symbol"/>
              </a:rPr>
              <a:t>r</a:t>
            </a:r>
            <a:r>
              <a:rPr lang="en-US" i="1" baseline="-25000" dirty="0" err="1" smtClean="0">
                <a:latin typeface="Times New Roman"/>
                <a:ea typeface="Times New Roman"/>
              </a:rPr>
              <a:t>wN</a:t>
            </a:r>
            <a:r>
              <a:rPr lang="en-US" dirty="0" smtClean="0">
                <a:latin typeface="Times New Roman"/>
                <a:ea typeface="Times New Roman"/>
              </a:rPr>
              <a:t>(551)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1281</Words>
  <Application>Microsoft Office PowerPoint</Application>
  <PresentationFormat>On-screen Show (4:3)</PresentationFormat>
  <Paragraphs>78</Paragraphs>
  <Slides>15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Symbol</vt:lpstr>
      <vt:lpstr>Times New Roman</vt:lpstr>
      <vt:lpstr>TimesNewRomanPSMT</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pnaik</dc:creator>
  <cp:lastModifiedBy>Shakila Merchant</cp:lastModifiedBy>
  <cp:revision>102</cp:revision>
  <dcterms:created xsi:type="dcterms:W3CDTF">2014-09-05T08:16:31Z</dcterms:created>
  <dcterms:modified xsi:type="dcterms:W3CDTF">2014-09-08T17:38:08Z</dcterms:modified>
</cp:coreProperties>
</file>